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77" r:id="rId6"/>
    <p:sldId id="275" r:id="rId7"/>
    <p:sldId id="283" r:id="rId8"/>
    <p:sldId id="284" r:id="rId9"/>
    <p:sldId id="278" r:id="rId10"/>
    <p:sldId id="280" r:id="rId11"/>
    <p:sldId id="281" r:id="rId12"/>
    <p:sldId id="282" r:id="rId13"/>
    <p:sldId id="285" r:id="rId14"/>
    <p:sldId id="287" r:id="rId15"/>
    <p:sldId id="279"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66B24-F266-7909-372E-7CDFD5A0A222}" v="743" dt="2023-06-14T21:52:33.167"/>
    <p1510:client id="{4040B343-4C56-7815-4432-969246E0DFB6}" v="315" dt="2023-06-21T21:54:42.235"/>
    <p1510:client id="{6210FFD1-F658-A2DC-535A-F0F5A5C04003}" v="983" dt="2023-06-26T21:22:43.688"/>
    <p1510:client id="{7F86103F-DD1D-06DE-7C18-6E1793FFADCB}" v="1843" dt="2023-06-15T21:52:53.766"/>
    <p1510:client id="{8D84734F-5B9C-115E-118F-51DD10EB104F}" v="1" dt="2023-06-27T20:32:01.111"/>
    <p1510:client id="{A4ABA003-94EA-440C-6DF9-56DA0B7865E9}" v="28" dt="2023-06-14T21:40:13.818"/>
    <p1510:client id="{B6252A2D-3B7B-1B79-DD37-ACF05B94B04C}" v="1" dt="2023-07-17T12:53:54.625"/>
    <p1510:client id="{C13262D2-6F42-A510-1C3C-DCFD0F6B5E0E}" v="481" dt="2023-06-14T21:24:35.275"/>
    <p1510:client id="{D9D7CD2D-5D24-50F0-377C-981A69D587B9}" v="136" dt="2023-06-28T14:56:06.355"/>
    <p1510:client id="{FF8C2986-6F9E-8A8A-706B-C47021E366BE}" v="722" dt="2023-07-20T21:21:17.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4660"/>
  </p:normalViewPr>
  <p:slideViewPr>
    <p:cSldViewPr snapToGrid="0">
      <p:cViewPr varScale="1">
        <p:scale>
          <a:sx n="107" d="100"/>
          <a:sy n="107" d="100"/>
        </p:scale>
        <p:origin x="11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1FAC269-D6DE-D64C-B714-9874857DDE62}" type="datetimeFigureOut">
              <a:rPr lang="en-US" smtClean="0"/>
              <a:t>7/31/2023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2ED0A6D-1E64-2D4A-A7F2-0BA681C35781}" type="slidenum">
              <a:rPr lang="en-US" smtClean="0"/>
              <a:t>‹#›</a:t>
            </a:fld>
            <a:endParaRPr lang="en-US"/>
          </a:p>
        </p:txBody>
      </p:sp>
    </p:spTree>
    <p:extLst>
      <p:ext uri="{BB962C8B-B14F-4D97-AF65-F5344CB8AC3E}">
        <p14:creationId xmlns:p14="http://schemas.microsoft.com/office/powerpoint/2010/main" val="131376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1</a:t>
            </a:fld>
            <a:endParaRPr lang="en-US"/>
          </a:p>
        </p:txBody>
      </p:sp>
    </p:spTree>
    <p:extLst>
      <p:ext uri="{BB962C8B-B14F-4D97-AF65-F5344CB8AC3E}">
        <p14:creationId xmlns:p14="http://schemas.microsoft.com/office/powerpoint/2010/main" val="231898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10</a:t>
            </a:fld>
            <a:endParaRPr lang="en-US"/>
          </a:p>
        </p:txBody>
      </p:sp>
    </p:spTree>
    <p:extLst>
      <p:ext uri="{BB962C8B-B14F-4D97-AF65-F5344CB8AC3E}">
        <p14:creationId xmlns:p14="http://schemas.microsoft.com/office/powerpoint/2010/main" val="151618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11</a:t>
            </a:fld>
            <a:endParaRPr lang="en-US"/>
          </a:p>
        </p:txBody>
      </p:sp>
    </p:spTree>
    <p:extLst>
      <p:ext uri="{BB962C8B-B14F-4D97-AF65-F5344CB8AC3E}">
        <p14:creationId xmlns:p14="http://schemas.microsoft.com/office/powerpoint/2010/main" val="7029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12</a:t>
            </a:fld>
            <a:endParaRPr lang="en-US"/>
          </a:p>
        </p:txBody>
      </p:sp>
    </p:spTree>
    <p:extLst>
      <p:ext uri="{BB962C8B-B14F-4D97-AF65-F5344CB8AC3E}">
        <p14:creationId xmlns:p14="http://schemas.microsoft.com/office/powerpoint/2010/main" val="274769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deposit transmittal form must include:</a:t>
            </a:r>
          </a:p>
          <a:p>
            <a:pPr lvl="1"/>
            <a:r>
              <a:rPr lang="en-US"/>
              <a:t>Individual submitting funds</a:t>
            </a:r>
          </a:p>
          <a:p>
            <a:pPr lvl="1"/>
            <a:r>
              <a:rPr lang="en-US"/>
              <a:t>Account name</a:t>
            </a:r>
          </a:p>
          <a:p>
            <a:pPr lvl="1"/>
            <a:r>
              <a:rPr lang="en-US"/>
              <a:t>Account number</a:t>
            </a:r>
          </a:p>
          <a:p>
            <a:pPr lvl="1"/>
            <a:r>
              <a:rPr lang="en-US"/>
              <a:t>Dollar Amount</a:t>
            </a:r>
          </a:p>
          <a:p>
            <a:pPr lvl="1"/>
            <a:r>
              <a:rPr lang="en-US"/>
              <a:t>Separation of funds into checks and cash</a:t>
            </a:r>
          </a:p>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2</a:t>
            </a:fld>
            <a:endParaRPr lang="en-US"/>
          </a:p>
        </p:txBody>
      </p:sp>
    </p:spTree>
    <p:extLst>
      <p:ext uri="{BB962C8B-B14F-4D97-AF65-F5344CB8AC3E}">
        <p14:creationId xmlns:p14="http://schemas.microsoft.com/office/powerpoint/2010/main" val="358719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3</a:t>
            </a:fld>
            <a:endParaRPr lang="en-US"/>
          </a:p>
        </p:txBody>
      </p:sp>
    </p:spTree>
    <p:extLst>
      <p:ext uri="{BB962C8B-B14F-4D97-AF65-F5344CB8AC3E}">
        <p14:creationId xmlns:p14="http://schemas.microsoft.com/office/powerpoint/2010/main" val="174032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4</a:t>
            </a:fld>
            <a:endParaRPr lang="en-US"/>
          </a:p>
        </p:txBody>
      </p:sp>
    </p:spTree>
    <p:extLst>
      <p:ext uri="{BB962C8B-B14F-4D97-AF65-F5344CB8AC3E}">
        <p14:creationId xmlns:p14="http://schemas.microsoft.com/office/powerpoint/2010/main" val="126288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5</a:t>
            </a:fld>
            <a:endParaRPr lang="en-US"/>
          </a:p>
        </p:txBody>
      </p:sp>
    </p:spTree>
    <p:extLst>
      <p:ext uri="{BB962C8B-B14F-4D97-AF65-F5344CB8AC3E}">
        <p14:creationId xmlns:p14="http://schemas.microsoft.com/office/powerpoint/2010/main" val="140728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6</a:t>
            </a:fld>
            <a:endParaRPr lang="en-US"/>
          </a:p>
        </p:txBody>
      </p:sp>
    </p:spTree>
    <p:extLst>
      <p:ext uri="{BB962C8B-B14F-4D97-AF65-F5344CB8AC3E}">
        <p14:creationId xmlns:p14="http://schemas.microsoft.com/office/powerpoint/2010/main" val="290762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7</a:t>
            </a:fld>
            <a:endParaRPr lang="en-US"/>
          </a:p>
        </p:txBody>
      </p:sp>
    </p:spTree>
    <p:extLst>
      <p:ext uri="{BB962C8B-B14F-4D97-AF65-F5344CB8AC3E}">
        <p14:creationId xmlns:p14="http://schemas.microsoft.com/office/powerpoint/2010/main" val="378179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8</a:t>
            </a:fld>
            <a:endParaRPr lang="en-US"/>
          </a:p>
        </p:txBody>
      </p:sp>
    </p:spTree>
    <p:extLst>
      <p:ext uri="{BB962C8B-B14F-4D97-AF65-F5344CB8AC3E}">
        <p14:creationId xmlns:p14="http://schemas.microsoft.com/office/powerpoint/2010/main" val="108936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eriod"/>
            </a:pPr>
            <a:endParaRPr lang="en-US"/>
          </a:p>
        </p:txBody>
      </p:sp>
      <p:sp>
        <p:nvSpPr>
          <p:cNvPr id="4" name="Slide Number Placeholder 3"/>
          <p:cNvSpPr>
            <a:spLocks noGrp="1"/>
          </p:cNvSpPr>
          <p:nvPr>
            <p:ph type="sldNum" sz="quarter" idx="5"/>
          </p:nvPr>
        </p:nvSpPr>
        <p:spPr/>
        <p:txBody>
          <a:bodyPr/>
          <a:lstStyle/>
          <a:p>
            <a:fld id="{E2ED0A6D-1E64-2D4A-A7F2-0BA681C35781}" type="slidenum">
              <a:rPr lang="en-US" smtClean="0"/>
              <a:t>9</a:t>
            </a:fld>
            <a:endParaRPr lang="en-US"/>
          </a:p>
        </p:txBody>
      </p:sp>
    </p:spTree>
    <p:extLst>
      <p:ext uri="{BB962C8B-B14F-4D97-AF65-F5344CB8AC3E}">
        <p14:creationId xmlns:p14="http://schemas.microsoft.com/office/powerpoint/2010/main" val="416183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E267-5724-784A-B17E-831B19E9B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7FF03-D3BC-354A-B220-018130F38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317F5A-A36B-4947-BE1E-2D4F3390028F}"/>
              </a:ext>
            </a:extLst>
          </p:cNvPr>
          <p:cNvSpPr>
            <a:spLocks noGrp="1"/>
          </p:cNvSpPr>
          <p:nvPr>
            <p:ph type="dt" sz="half" idx="10"/>
          </p:nvPr>
        </p:nvSpPr>
        <p:spPr/>
        <p:txBody>
          <a:bodyPr/>
          <a:lstStyle/>
          <a:p>
            <a:fld id="{46D75427-DCBF-744A-AB1E-F7CB654E35E1}" type="datetime1">
              <a:rPr lang="en-US" smtClean="0"/>
              <a:t>7/31/2023</a:t>
            </a:fld>
            <a:endParaRPr lang="en-US"/>
          </a:p>
        </p:txBody>
      </p:sp>
      <p:sp>
        <p:nvSpPr>
          <p:cNvPr id="5" name="Footer Placeholder 4">
            <a:extLst>
              <a:ext uri="{FF2B5EF4-FFF2-40B4-BE49-F238E27FC236}">
                <a16:creationId xmlns:a16="http://schemas.microsoft.com/office/drawing/2014/main" id="{9C3273DE-A352-1D4B-823E-2405D9FFE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8EDB9-E842-144B-BC42-7EE49C24D1C1}"/>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315612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2BCE-DDEB-EC4E-9F09-756381ADF6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533CB-1853-3641-975C-1629EFA6E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079A1-867B-D945-81EF-C1CA7845EBC9}"/>
              </a:ext>
            </a:extLst>
          </p:cNvPr>
          <p:cNvSpPr>
            <a:spLocks noGrp="1"/>
          </p:cNvSpPr>
          <p:nvPr>
            <p:ph type="dt" sz="half" idx="10"/>
          </p:nvPr>
        </p:nvSpPr>
        <p:spPr/>
        <p:txBody>
          <a:bodyPr/>
          <a:lstStyle/>
          <a:p>
            <a:fld id="{1DC7618B-879B-2844-BC5E-85FBB11870F9}" type="datetime1">
              <a:rPr lang="en-US" smtClean="0"/>
              <a:t>7/31/2023</a:t>
            </a:fld>
            <a:endParaRPr lang="en-US"/>
          </a:p>
        </p:txBody>
      </p:sp>
      <p:sp>
        <p:nvSpPr>
          <p:cNvPr id="5" name="Footer Placeholder 4">
            <a:extLst>
              <a:ext uri="{FF2B5EF4-FFF2-40B4-BE49-F238E27FC236}">
                <a16:creationId xmlns:a16="http://schemas.microsoft.com/office/drawing/2014/main" id="{D97A0F1B-0128-8D48-8845-96C2C738E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F4E6A-26A6-6C41-894E-35216754F15C}"/>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227630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3FB8C-5808-7441-91DB-98CF2B6E04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A95DD3-A9D1-4B45-9FA8-EDEECFC321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E99D0-870A-BE46-A13E-CDB0605E85DB}"/>
              </a:ext>
            </a:extLst>
          </p:cNvPr>
          <p:cNvSpPr>
            <a:spLocks noGrp="1"/>
          </p:cNvSpPr>
          <p:nvPr>
            <p:ph type="dt" sz="half" idx="10"/>
          </p:nvPr>
        </p:nvSpPr>
        <p:spPr/>
        <p:txBody>
          <a:bodyPr/>
          <a:lstStyle/>
          <a:p>
            <a:fld id="{E4FAEF0A-2052-814E-8938-07FBDA7A62C1}" type="datetime1">
              <a:rPr lang="en-US" smtClean="0"/>
              <a:t>7/31/2023</a:t>
            </a:fld>
            <a:endParaRPr lang="en-US"/>
          </a:p>
        </p:txBody>
      </p:sp>
      <p:sp>
        <p:nvSpPr>
          <p:cNvPr id="5" name="Footer Placeholder 4">
            <a:extLst>
              <a:ext uri="{FF2B5EF4-FFF2-40B4-BE49-F238E27FC236}">
                <a16:creationId xmlns:a16="http://schemas.microsoft.com/office/drawing/2014/main" id="{302C2347-FFD7-D94A-A596-EA5A50455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614A0-BA11-6C49-BCA8-08842CC67D97}"/>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21964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1325-FFBF-E24F-AB8A-1F41D7635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C29E2-A690-DE46-8751-79D86EE0D0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7ADF9-97A5-3E4F-AACB-A29809801A75}"/>
              </a:ext>
            </a:extLst>
          </p:cNvPr>
          <p:cNvSpPr>
            <a:spLocks noGrp="1"/>
          </p:cNvSpPr>
          <p:nvPr>
            <p:ph type="dt" sz="half" idx="10"/>
          </p:nvPr>
        </p:nvSpPr>
        <p:spPr/>
        <p:txBody>
          <a:bodyPr/>
          <a:lstStyle/>
          <a:p>
            <a:fld id="{03418D8C-555D-4F48-81BE-F4D0A0B3CA44}" type="datetime1">
              <a:rPr lang="en-US" smtClean="0"/>
              <a:t>7/31/2023</a:t>
            </a:fld>
            <a:endParaRPr lang="en-US"/>
          </a:p>
        </p:txBody>
      </p:sp>
      <p:sp>
        <p:nvSpPr>
          <p:cNvPr id="5" name="Footer Placeholder 4">
            <a:extLst>
              <a:ext uri="{FF2B5EF4-FFF2-40B4-BE49-F238E27FC236}">
                <a16:creationId xmlns:a16="http://schemas.microsoft.com/office/drawing/2014/main" id="{8D5C17EE-355A-8844-BB01-8F0ED415B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5D1B3-C388-E14C-A8E1-5106BC4AAB3E}"/>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177829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5B0C-6038-4F46-BCB8-685A795B6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8154CD-F3A6-E349-854B-6A8A7C0DE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DF726-7B98-974F-A611-AA93152D6C10}"/>
              </a:ext>
            </a:extLst>
          </p:cNvPr>
          <p:cNvSpPr>
            <a:spLocks noGrp="1"/>
          </p:cNvSpPr>
          <p:nvPr>
            <p:ph type="dt" sz="half" idx="10"/>
          </p:nvPr>
        </p:nvSpPr>
        <p:spPr/>
        <p:txBody>
          <a:bodyPr/>
          <a:lstStyle/>
          <a:p>
            <a:fld id="{96A8E5F0-93B1-FA4B-8A96-3BF872F2284F}" type="datetime1">
              <a:rPr lang="en-US" smtClean="0"/>
              <a:t>7/31/2023</a:t>
            </a:fld>
            <a:endParaRPr lang="en-US"/>
          </a:p>
        </p:txBody>
      </p:sp>
      <p:sp>
        <p:nvSpPr>
          <p:cNvPr id="5" name="Footer Placeholder 4">
            <a:extLst>
              <a:ext uri="{FF2B5EF4-FFF2-40B4-BE49-F238E27FC236}">
                <a16:creationId xmlns:a16="http://schemas.microsoft.com/office/drawing/2014/main" id="{F5ABC085-C14E-FB4A-B53F-25EF1B5A6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93FCA-3FB3-7246-B6F0-BDAAACCE5476}"/>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170986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0D3E-2101-744C-905D-79A3FBAB7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2026C-3EE8-C04E-BF58-72A4AD2B03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D513B-8842-AD4D-9559-7E47C810E3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BDA65-D714-EC41-AF82-9E1C66A9DA16}"/>
              </a:ext>
            </a:extLst>
          </p:cNvPr>
          <p:cNvSpPr>
            <a:spLocks noGrp="1"/>
          </p:cNvSpPr>
          <p:nvPr>
            <p:ph type="dt" sz="half" idx="10"/>
          </p:nvPr>
        </p:nvSpPr>
        <p:spPr/>
        <p:txBody>
          <a:bodyPr/>
          <a:lstStyle/>
          <a:p>
            <a:fld id="{D0A09368-2266-7B42-9397-1D0B9EBE3A40}" type="datetime1">
              <a:rPr lang="en-US" smtClean="0"/>
              <a:t>7/31/2023</a:t>
            </a:fld>
            <a:endParaRPr lang="en-US"/>
          </a:p>
        </p:txBody>
      </p:sp>
      <p:sp>
        <p:nvSpPr>
          <p:cNvPr id="6" name="Footer Placeholder 5">
            <a:extLst>
              <a:ext uri="{FF2B5EF4-FFF2-40B4-BE49-F238E27FC236}">
                <a16:creationId xmlns:a16="http://schemas.microsoft.com/office/drawing/2014/main" id="{CB1CC4DF-7071-4942-A959-DDDF0DC3D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D4C0F-60E1-FA4A-BB2F-BAF928EB4803}"/>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393144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5AC9-CDBD-1A40-8F3A-672B27936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A8EBC9-7CB1-BB48-9882-FBA6F1167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3C9A9-E3FE-6744-A6FB-D2969DCDA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C9F45-5F51-064B-AB0F-D3581BBBB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AD1CF-A855-7745-9849-60DEF2513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455D1F-9C27-2440-A18C-6D7A44EFBF8C}"/>
              </a:ext>
            </a:extLst>
          </p:cNvPr>
          <p:cNvSpPr>
            <a:spLocks noGrp="1"/>
          </p:cNvSpPr>
          <p:nvPr>
            <p:ph type="dt" sz="half" idx="10"/>
          </p:nvPr>
        </p:nvSpPr>
        <p:spPr/>
        <p:txBody>
          <a:bodyPr/>
          <a:lstStyle/>
          <a:p>
            <a:fld id="{10030937-F236-F842-914A-FC19400375D4}" type="datetime1">
              <a:rPr lang="en-US" smtClean="0"/>
              <a:t>7/31/2023</a:t>
            </a:fld>
            <a:endParaRPr lang="en-US"/>
          </a:p>
        </p:txBody>
      </p:sp>
      <p:sp>
        <p:nvSpPr>
          <p:cNvPr id="8" name="Footer Placeholder 7">
            <a:extLst>
              <a:ext uri="{FF2B5EF4-FFF2-40B4-BE49-F238E27FC236}">
                <a16:creationId xmlns:a16="http://schemas.microsoft.com/office/drawing/2014/main" id="{5464EB34-5402-3B44-8DDA-F412FBC9CC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7E6296-43B0-2F40-A1C6-20E1F19C7048}"/>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199624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0089-020E-E142-8974-2832F3035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E52DE-3CBC-B446-AB74-0BC0C50F557F}"/>
              </a:ext>
            </a:extLst>
          </p:cNvPr>
          <p:cNvSpPr>
            <a:spLocks noGrp="1"/>
          </p:cNvSpPr>
          <p:nvPr>
            <p:ph type="dt" sz="half" idx="10"/>
          </p:nvPr>
        </p:nvSpPr>
        <p:spPr/>
        <p:txBody>
          <a:bodyPr/>
          <a:lstStyle/>
          <a:p>
            <a:fld id="{0489DB5D-5943-D546-AC6B-863CE747FBC5}" type="datetime1">
              <a:rPr lang="en-US" smtClean="0"/>
              <a:t>7/31/2023</a:t>
            </a:fld>
            <a:endParaRPr lang="en-US"/>
          </a:p>
        </p:txBody>
      </p:sp>
      <p:sp>
        <p:nvSpPr>
          <p:cNvPr id="4" name="Footer Placeholder 3">
            <a:extLst>
              <a:ext uri="{FF2B5EF4-FFF2-40B4-BE49-F238E27FC236}">
                <a16:creationId xmlns:a16="http://schemas.microsoft.com/office/drawing/2014/main" id="{73634250-A256-C044-8E1F-BA520EDE7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020791-AE4F-7844-AAE6-B9D063F24383}"/>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36589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2C9DA-9440-254F-A20B-3F6FE45CF91C}"/>
              </a:ext>
            </a:extLst>
          </p:cNvPr>
          <p:cNvSpPr>
            <a:spLocks noGrp="1"/>
          </p:cNvSpPr>
          <p:nvPr>
            <p:ph type="dt" sz="half" idx="10"/>
          </p:nvPr>
        </p:nvSpPr>
        <p:spPr/>
        <p:txBody>
          <a:bodyPr/>
          <a:lstStyle/>
          <a:p>
            <a:fld id="{CBE3EF18-56B8-284E-8ABD-F00D6E98BB67}" type="datetime1">
              <a:rPr lang="en-US" smtClean="0"/>
              <a:t>7/31/2023</a:t>
            </a:fld>
            <a:endParaRPr lang="en-US"/>
          </a:p>
        </p:txBody>
      </p:sp>
      <p:sp>
        <p:nvSpPr>
          <p:cNvPr id="3" name="Footer Placeholder 2">
            <a:extLst>
              <a:ext uri="{FF2B5EF4-FFF2-40B4-BE49-F238E27FC236}">
                <a16:creationId xmlns:a16="http://schemas.microsoft.com/office/drawing/2014/main" id="{D9F2F5CD-A588-CA40-9AF6-894ACA850D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E0C77-E64A-1245-AC2B-B6FE00E26A73}"/>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164308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9853-3498-EA48-94FE-B5712C3CB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AB8C4-48A3-4545-B5B5-45AB05E0D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45FA0B-7779-0F4A-A20E-30B104192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3549F-853A-0148-890E-A9F6C3D0C604}"/>
              </a:ext>
            </a:extLst>
          </p:cNvPr>
          <p:cNvSpPr>
            <a:spLocks noGrp="1"/>
          </p:cNvSpPr>
          <p:nvPr>
            <p:ph type="dt" sz="half" idx="10"/>
          </p:nvPr>
        </p:nvSpPr>
        <p:spPr/>
        <p:txBody>
          <a:bodyPr/>
          <a:lstStyle/>
          <a:p>
            <a:fld id="{21059238-8BB1-6E40-B1EF-42F8A078D963}" type="datetime1">
              <a:rPr lang="en-US" smtClean="0"/>
              <a:t>7/31/2023</a:t>
            </a:fld>
            <a:endParaRPr lang="en-US"/>
          </a:p>
        </p:txBody>
      </p:sp>
      <p:sp>
        <p:nvSpPr>
          <p:cNvPr id="6" name="Footer Placeholder 5">
            <a:extLst>
              <a:ext uri="{FF2B5EF4-FFF2-40B4-BE49-F238E27FC236}">
                <a16:creationId xmlns:a16="http://schemas.microsoft.com/office/drawing/2014/main" id="{44071825-3215-0E46-9C79-E2A500CE1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F3626-E4C7-684D-BA86-383A62D884A6}"/>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26166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97C2-C781-C842-B7BF-92CCDA53D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A684BF-B5C8-2D4C-AC7B-7A27CA119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B2BC35-2843-5F4A-A6CD-880F76B3F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32B7D-98C8-704C-AB42-FD7A688A78BE}"/>
              </a:ext>
            </a:extLst>
          </p:cNvPr>
          <p:cNvSpPr>
            <a:spLocks noGrp="1"/>
          </p:cNvSpPr>
          <p:nvPr>
            <p:ph type="dt" sz="half" idx="10"/>
          </p:nvPr>
        </p:nvSpPr>
        <p:spPr/>
        <p:txBody>
          <a:bodyPr/>
          <a:lstStyle/>
          <a:p>
            <a:fld id="{F54AA382-376C-A34D-8B49-13A765E27AA0}" type="datetime1">
              <a:rPr lang="en-US" smtClean="0"/>
              <a:t>7/31/2023</a:t>
            </a:fld>
            <a:endParaRPr lang="en-US"/>
          </a:p>
        </p:txBody>
      </p:sp>
      <p:sp>
        <p:nvSpPr>
          <p:cNvPr id="6" name="Footer Placeholder 5">
            <a:extLst>
              <a:ext uri="{FF2B5EF4-FFF2-40B4-BE49-F238E27FC236}">
                <a16:creationId xmlns:a16="http://schemas.microsoft.com/office/drawing/2014/main" id="{EFE5CB38-A16C-7B4F-8B07-5CF03D87E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34BD6-D527-2F4C-948B-A0D4AB17CDA6}"/>
              </a:ext>
            </a:extLst>
          </p:cNvPr>
          <p:cNvSpPr>
            <a:spLocks noGrp="1"/>
          </p:cNvSpPr>
          <p:nvPr>
            <p:ph type="sldNum" sz="quarter" idx="12"/>
          </p:nvPr>
        </p:nvSpPr>
        <p:spPr/>
        <p:txBody>
          <a:bodyPr/>
          <a:lstStyle/>
          <a:p>
            <a:fld id="{BE28B354-3DEF-9741-B2C2-6A10484A39F9}" type="slidenum">
              <a:rPr lang="en-US" smtClean="0"/>
              <a:t>‹#›</a:t>
            </a:fld>
            <a:endParaRPr lang="en-US"/>
          </a:p>
        </p:txBody>
      </p:sp>
    </p:spTree>
    <p:extLst>
      <p:ext uri="{BB962C8B-B14F-4D97-AF65-F5344CB8AC3E}">
        <p14:creationId xmlns:p14="http://schemas.microsoft.com/office/powerpoint/2010/main" val="265808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B3E8B-9895-9C40-A946-C1DB71482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12A41C-06A4-474C-8549-071DC6842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F441C-FB4E-2440-956A-7C8814106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A8D07-4E2E-9A41-A60F-DBF0D82DC46F}" type="datetime1">
              <a:rPr lang="en-US" smtClean="0"/>
              <a:t>7/31/2023</a:t>
            </a:fld>
            <a:endParaRPr lang="en-US"/>
          </a:p>
        </p:txBody>
      </p:sp>
      <p:sp>
        <p:nvSpPr>
          <p:cNvPr id="5" name="Footer Placeholder 4">
            <a:extLst>
              <a:ext uri="{FF2B5EF4-FFF2-40B4-BE49-F238E27FC236}">
                <a16:creationId xmlns:a16="http://schemas.microsoft.com/office/drawing/2014/main" id="{E57B5FD6-F0FF-B04A-A9B5-283DA2ADA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F51C7A-F651-BB46-9257-F3C2D05D6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8B354-3DEF-9741-B2C2-6A10484A39F9}" type="slidenum">
              <a:rPr lang="en-US" smtClean="0"/>
              <a:t>‹#›</a:t>
            </a:fld>
            <a:endParaRPr lang="en-US"/>
          </a:p>
        </p:txBody>
      </p:sp>
    </p:spTree>
    <p:extLst>
      <p:ext uri="{BB962C8B-B14F-4D97-AF65-F5344CB8AC3E}">
        <p14:creationId xmlns:p14="http://schemas.microsoft.com/office/powerpoint/2010/main" val="18320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rwilliams36@ebrschools.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mailto:earceneaux@ebrschools.org" TargetMode="External"/><Relationship Id="rId5" Type="http://schemas.openxmlformats.org/officeDocument/2006/relationships/hyperlink" Target="mailto:lkinnon@ebrschools.org" TargetMode="External"/><Relationship Id="rId4" Type="http://schemas.openxmlformats.org/officeDocument/2006/relationships/hyperlink" Target="mailto:mnunez2@ebrschool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outlook.office365.com/owa/calendar/SecretaryTraining@ebrschools.org/bookin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staff.ebrschools.org/wp-content/uploads/2022/09/Administrative-Guidelines-and-Best-Business-Practices-for-School-Activity-Funds.pdf" TargetMode="External"/><Relationship Id="rId4" Type="http://schemas.openxmlformats.org/officeDocument/2006/relationships/hyperlink" Target="https://staff.ebrschools.org/divisions/opera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osp.osmsinc.com/EastBatonRougePort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9DFC3D-24C9-264D-85D7-96E697E2BB37}"/>
              </a:ext>
            </a:extLst>
          </p:cNvPr>
          <p:cNvSpPr>
            <a:spLocks noGrp="1"/>
          </p:cNvSpPr>
          <p:nvPr>
            <p:ph type="title"/>
          </p:nvPr>
        </p:nvSpPr>
        <p:spPr>
          <a:xfrm>
            <a:off x="664236" y="1305537"/>
            <a:ext cx="6409425" cy="1415642"/>
          </a:xfrm>
        </p:spPr>
        <p:txBody>
          <a:bodyPr>
            <a:normAutofit/>
          </a:bodyPr>
          <a:lstStyle/>
          <a:p>
            <a:pPr algn="ctr"/>
            <a:r>
              <a:rPr lang="en-US" sz="4400" b="1" dirty="0">
                <a:solidFill>
                  <a:schemeClr val="bg2">
                    <a:lumMod val="90000"/>
                  </a:schemeClr>
                </a:solidFill>
                <a:latin typeface="Aleo"/>
              </a:rPr>
              <a:t>School Accounts </a:t>
            </a:r>
            <a:br>
              <a:rPr lang="en-US" sz="4400" b="1" dirty="0">
                <a:solidFill>
                  <a:schemeClr val="bg2">
                    <a:lumMod val="90000"/>
                  </a:schemeClr>
                </a:solidFill>
                <a:latin typeface="Aleo"/>
              </a:rPr>
            </a:br>
            <a:r>
              <a:rPr lang="en-US" sz="4400" b="1" dirty="0">
                <a:solidFill>
                  <a:schemeClr val="bg2">
                    <a:lumMod val="90000"/>
                  </a:schemeClr>
                </a:solidFill>
                <a:latin typeface="Aleo"/>
              </a:rPr>
              <a:t>2023-2024</a:t>
            </a:r>
          </a:p>
        </p:txBody>
      </p:sp>
      <p:sp>
        <p:nvSpPr>
          <p:cNvPr id="7" name="Text Placeholder 6">
            <a:extLst>
              <a:ext uri="{FF2B5EF4-FFF2-40B4-BE49-F238E27FC236}">
                <a16:creationId xmlns:a16="http://schemas.microsoft.com/office/drawing/2014/main" id="{1F29E571-5EA8-CA4A-8DE5-5CB9428686C9}"/>
              </a:ext>
            </a:extLst>
          </p:cNvPr>
          <p:cNvSpPr>
            <a:spLocks noGrp="1"/>
          </p:cNvSpPr>
          <p:nvPr>
            <p:ph type="body" idx="1"/>
          </p:nvPr>
        </p:nvSpPr>
        <p:spPr>
          <a:xfrm>
            <a:off x="704639" y="2788265"/>
            <a:ext cx="6409426" cy="2132012"/>
          </a:xfrm>
        </p:spPr>
        <p:txBody>
          <a:bodyPr vert="horz" lIns="91440" tIns="45720" rIns="91440" bIns="45720" rtlCol="0" anchor="t">
            <a:noAutofit/>
          </a:bodyPr>
          <a:lstStyle/>
          <a:p>
            <a:pPr algn="ctr"/>
            <a:r>
              <a:rPr lang="en-US" sz="1800" b="1" dirty="0">
                <a:solidFill>
                  <a:schemeClr val="bg1"/>
                </a:solidFill>
                <a:latin typeface="Helvetica Neue Thin"/>
                <a:ea typeface="Helvetica Neue Thin" panose="020B0403020202020204" pitchFamily="34" charset="0"/>
              </a:rPr>
              <a:t>Rhondalyn Williams</a:t>
            </a:r>
          </a:p>
          <a:p>
            <a:pPr algn="ctr"/>
            <a:r>
              <a:rPr lang="en-US" sz="1800" i="1" dirty="0">
                <a:solidFill>
                  <a:schemeClr val="bg1"/>
                </a:solidFill>
                <a:latin typeface="Helvetica Neue Thin"/>
                <a:ea typeface="Helvetica Neue Thin" panose="020B0403020202020204" pitchFamily="34" charset="0"/>
              </a:rPr>
              <a:t>Internal Auditor</a:t>
            </a:r>
          </a:p>
          <a:p>
            <a:pPr algn="ctr"/>
            <a:r>
              <a:rPr lang="en-US" sz="1600" b="1" dirty="0" err="1">
                <a:solidFill>
                  <a:schemeClr val="bg1"/>
                </a:solidFill>
                <a:latin typeface="Helvetica Neue Thin"/>
                <a:ea typeface="Helvetica Neue Thin" panose="020B0403020202020204" pitchFamily="34" charset="0"/>
              </a:rPr>
              <a:t>Lenesius</a:t>
            </a:r>
            <a:r>
              <a:rPr lang="en-US" sz="1600" b="1" dirty="0">
                <a:solidFill>
                  <a:schemeClr val="bg1"/>
                </a:solidFill>
                <a:latin typeface="Helvetica Neue Thin"/>
                <a:ea typeface="Helvetica Neue Thin" panose="020B0403020202020204" pitchFamily="34" charset="0"/>
              </a:rPr>
              <a:t> Kinnon                                Mirza Nunez-</a:t>
            </a:r>
          </a:p>
          <a:p>
            <a:pPr algn="ctr"/>
            <a:r>
              <a:rPr lang="en-US" sz="1600" b="1" i="1" dirty="0">
                <a:solidFill>
                  <a:schemeClr val="bg1"/>
                </a:solidFill>
                <a:latin typeface="Helvetica Neue Thin"/>
                <a:ea typeface="Helvetica Neue Thin" panose="020B0403020202020204" pitchFamily="34" charset="0"/>
              </a:rPr>
              <a:t> School Accounts Auditor</a:t>
            </a:r>
            <a:r>
              <a:rPr lang="en-US" sz="1600" b="1" dirty="0">
                <a:solidFill>
                  <a:schemeClr val="bg1"/>
                </a:solidFill>
                <a:latin typeface="Helvetica Neue Thin"/>
                <a:ea typeface="Helvetica Neue Thin" panose="020B0403020202020204" pitchFamily="34" charset="0"/>
              </a:rPr>
              <a:t>                   </a:t>
            </a:r>
            <a:r>
              <a:rPr lang="en-US" sz="1600" b="1" i="1" dirty="0">
                <a:solidFill>
                  <a:schemeClr val="bg1"/>
                </a:solidFill>
                <a:latin typeface="Helvetica Neue Thin"/>
                <a:ea typeface="Helvetica Neue Thin" panose="020B0403020202020204" pitchFamily="34" charset="0"/>
              </a:rPr>
              <a:t>School Accounts Auditor</a:t>
            </a:r>
          </a:p>
          <a:p>
            <a:pPr algn="ctr"/>
            <a:r>
              <a:rPr lang="en-US" sz="1600" dirty="0">
                <a:solidFill>
                  <a:schemeClr val="bg1"/>
                </a:solidFill>
                <a:latin typeface="Helvetica Neue Thin"/>
                <a:ea typeface="Helvetica Neue Thin" panose="020B0403020202020204" pitchFamily="34" charset="0"/>
              </a:rPr>
              <a:t>Emily Bognar</a:t>
            </a:r>
          </a:p>
          <a:p>
            <a:pPr algn="ctr"/>
            <a:r>
              <a:rPr lang="en-US" sz="1600" dirty="0">
                <a:solidFill>
                  <a:schemeClr val="bg1"/>
                </a:solidFill>
                <a:ea typeface="+mn-lt"/>
                <a:cs typeface="+mn-lt"/>
              </a:rPr>
              <a:t>Accounts Specialist</a:t>
            </a:r>
            <a:endParaRPr lang="en-US" dirty="0">
              <a:solidFill>
                <a:schemeClr val="bg1"/>
              </a:solidFill>
            </a:endParaRPr>
          </a:p>
          <a:p>
            <a:pPr algn="ctr"/>
            <a:endParaRPr lang="en-US" sz="1800">
              <a:solidFill>
                <a:schemeClr val="bg1"/>
              </a:solidFill>
              <a:latin typeface="Helvetica Neue Thin" panose="020B0403020202020204" pitchFamily="34" charset="0"/>
              <a:ea typeface="Helvetica Neue Thin" panose="020B0403020202020204" pitchFamily="34" charset="0"/>
            </a:endParaRPr>
          </a:p>
          <a:p>
            <a:pPr algn="ctr"/>
            <a:r>
              <a:rPr lang="en-US" sz="1800" dirty="0">
                <a:solidFill>
                  <a:schemeClr val="bg1"/>
                </a:solidFill>
                <a:latin typeface="Helvetica Neue Thin"/>
                <a:ea typeface="Helvetica Neue Thin" panose="020B0403020202020204" pitchFamily="34" charset="0"/>
              </a:rPr>
              <a:t>July 31, 2023</a:t>
            </a:r>
            <a:endParaRPr lang="en-US" sz="1800" b="1" dirty="0">
              <a:solidFill>
                <a:schemeClr val="bg1"/>
              </a:solidFill>
              <a:latin typeface="Helvetica Neue Thin"/>
              <a:ea typeface="Helvetica Neue Thin" panose="020B0403020202020204" pitchFamily="34" charset="0"/>
            </a:endParaRPr>
          </a:p>
        </p:txBody>
      </p:sp>
      <p:sp>
        <p:nvSpPr>
          <p:cNvPr id="2" name="Slide Number Placeholder 1">
            <a:extLst>
              <a:ext uri="{FF2B5EF4-FFF2-40B4-BE49-F238E27FC236}">
                <a16:creationId xmlns:a16="http://schemas.microsoft.com/office/drawing/2014/main" id="{D0B2C4E3-960F-2E47-8F71-E01D14C5B693}"/>
              </a:ext>
            </a:extLst>
          </p:cNvPr>
          <p:cNvSpPr>
            <a:spLocks noGrp="1"/>
          </p:cNvSpPr>
          <p:nvPr>
            <p:ph type="sldNum" sz="quarter" idx="12"/>
          </p:nvPr>
        </p:nvSpPr>
        <p:spPr/>
        <p:txBody>
          <a:bodyPr/>
          <a:lstStyle/>
          <a:p>
            <a:fld id="{BE28B354-3DEF-9741-B2C2-6A10484A39F9}" type="slidenum">
              <a:rPr lang="en-US" smtClean="0"/>
              <a:t>1</a:t>
            </a:fld>
            <a:endParaRPr lang="en-US"/>
          </a:p>
        </p:txBody>
      </p:sp>
    </p:spTree>
    <p:extLst>
      <p:ext uri="{BB962C8B-B14F-4D97-AF65-F5344CB8AC3E}">
        <p14:creationId xmlns:p14="http://schemas.microsoft.com/office/powerpoint/2010/main" val="96450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6BA77C-FE79-44AE-1231-5FB24EAAEC36}"/>
              </a:ext>
            </a:extLst>
          </p:cNvPr>
          <p:cNvSpPr>
            <a:spLocks noGrp="1"/>
          </p:cNvSpPr>
          <p:nvPr>
            <p:ph type="title"/>
          </p:nvPr>
        </p:nvSpPr>
        <p:spPr>
          <a:xfrm>
            <a:off x="3274717" y="148755"/>
            <a:ext cx="7420565" cy="723489"/>
          </a:xfrm>
          <a:solidFill>
            <a:schemeClr val="bg1">
              <a:lumMod val="50000"/>
            </a:schemeClr>
          </a:solidFill>
          <a:ln w="12700">
            <a:solidFill>
              <a:schemeClr val="tx1"/>
            </a:solidFill>
          </a:ln>
        </p:spPr>
        <p:txBody>
          <a:bodyPr>
            <a:normAutofit fontScale="90000"/>
          </a:bodyPr>
          <a:lstStyle/>
          <a:p>
            <a:pPr algn="ctr"/>
            <a:br>
              <a:rPr lang="en-US" sz="3200" b="1" dirty="0">
                <a:solidFill>
                  <a:schemeClr val="tx1">
                    <a:lumMod val="10000"/>
                    <a:lumOff val="90000"/>
                  </a:schemeClr>
                </a:solidFill>
                <a:latin typeface="Aleo"/>
                <a:cs typeface="Calibri Light"/>
              </a:rPr>
            </a:br>
            <a:r>
              <a:rPr lang="en-US" sz="3200" b="1" dirty="0">
                <a:solidFill>
                  <a:schemeClr val="tx1">
                    <a:lumMod val="10000"/>
                    <a:lumOff val="90000"/>
                  </a:schemeClr>
                </a:solidFill>
                <a:latin typeface="Aleo"/>
                <a:cs typeface="Calibri Light"/>
              </a:rPr>
              <a:t>Fundraising/Ticket Reconciliation</a:t>
            </a:r>
            <a:endParaRPr lang="en-US" sz="3200" dirty="0">
              <a:solidFill>
                <a:schemeClr val="tx1">
                  <a:lumMod val="10000"/>
                  <a:lumOff val="90000"/>
                </a:schemeClr>
              </a:solidFill>
              <a:latin typeface="Aleo"/>
              <a:cs typeface="Calibri Light"/>
            </a:endParaRPr>
          </a:p>
          <a:p>
            <a:endParaRPr lang="en-US" dirty="0">
              <a:cs typeface="Calibri Light"/>
            </a:endParaRPr>
          </a:p>
        </p:txBody>
      </p:sp>
      <p:pic>
        <p:nvPicPr>
          <p:cNvPr id="22" name="Picture 22" descr="Graphical user interface&#10;&#10;Description automatically generated">
            <a:extLst>
              <a:ext uri="{FF2B5EF4-FFF2-40B4-BE49-F238E27FC236}">
                <a16:creationId xmlns:a16="http://schemas.microsoft.com/office/drawing/2014/main" id="{487AF8C2-EDE2-ADB8-F96E-649D458AACAA}"/>
              </a:ext>
            </a:extLst>
          </p:cNvPr>
          <p:cNvPicPr>
            <a:picLocks noGrp="1" noChangeAspect="1"/>
          </p:cNvPicPr>
          <p:nvPr>
            <p:ph sz="half" idx="2"/>
          </p:nvPr>
        </p:nvPicPr>
        <p:blipFill>
          <a:blip r:embed="rId4"/>
          <a:stretch>
            <a:fillRect/>
          </a:stretch>
        </p:blipFill>
        <p:spPr>
          <a:xfrm>
            <a:off x="6559402" y="922514"/>
            <a:ext cx="4347657" cy="5254449"/>
          </a:xfrm>
        </p:spPr>
      </p:pic>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10</a:t>
            </a:fld>
            <a:endParaRPr lang="en-US"/>
          </a:p>
        </p:txBody>
      </p:sp>
      <p:pic>
        <p:nvPicPr>
          <p:cNvPr id="6" name="Content Placeholder 5">
            <a:extLst>
              <a:ext uri="{FF2B5EF4-FFF2-40B4-BE49-F238E27FC236}">
                <a16:creationId xmlns:a16="http://schemas.microsoft.com/office/drawing/2014/main" id="{F071900E-00A7-4473-9A44-D4DCBFB9044D}"/>
              </a:ext>
            </a:extLst>
          </p:cNvPr>
          <p:cNvPicPr>
            <a:picLocks noGrp="1" noChangeAspect="1"/>
          </p:cNvPicPr>
          <p:nvPr>
            <p:ph sz="half" idx="1"/>
          </p:nvPr>
        </p:nvPicPr>
        <p:blipFill>
          <a:blip r:embed="rId5"/>
          <a:stretch>
            <a:fillRect/>
          </a:stretch>
        </p:blipFill>
        <p:spPr>
          <a:xfrm>
            <a:off x="2895601" y="1156447"/>
            <a:ext cx="3962400" cy="5020516"/>
          </a:xfrm>
        </p:spPr>
      </p:pic>
    </p:spTree>
    <p:extLst>
      <p:ext uri="{BB962C8B-B14F-4D97-AF65-F5344CB8AC3E}">
        <p14:creationId xmlns:p14="http://schemas.microsoft.com/office/powerpoint/2010/main" val="126470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3573965" y="826024"/>
            <a:ext cx="6166626" cy="986743"/>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11</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584775"/>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200" b="1" dirty="0">
                <a:solidFill>
                  <a:schemeClr val="tx1">
                    <a:lumMod val="10000"/>
                    <a:lumOff val="90000"/>
                  </a:schemeClr>
                </a:solidFill>
                <a:latin typeface="Aleo"/>
              </a:rPr>
              <a:t>Misc.  Information</a:t>
            </a:r>
            <a:endParaRPr lang="en-US" sz="3200" b="1" dirty="0">
              <a:solidFill>
                <a:schemeClr val="tx1">
                  <a:lumMod val="10000"/>
                  <a:lumOff val="90000"/>
                </a:schemeClr>
              </a:solidFill>
              <a:latin typeface="Aleo" panose="020F0302020204030203" pitchFamily="34" charset="0"/>
            </a:endParaRPr>
          </a:p>
        </p:txBody>
      </p:sp>
      <p:sp>
        <p:nvSpPr>
          <p:cNvPr id="3" name="TextBox 2">
            <a:extLst>
              <a:ext uri="{FF2B5EF4-FFF2-40B4-BE49-F238E27FC236}">
                <a16:creationId xmlns:a16="http://schemas.microsoft.com/office/drawing/2014/main" id="{852FE254-11BC-005D-E1C6-9FBD6049C022}"/>
              </a:ext>
            </a:extLst>
          </p:cNvPr>
          <p:cNvSpPr txBox="1"/>
          <p:nvPr/>
        </p:nvSpPr>
        <p:spPr>
          <a:xfrm>
            <a:off x="3809999" y="1040780"/>
            <a:ext cx="56871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Journal adjustments must not have a $0.00 amount.  Call the School Accounts Department to delete the transaction.</a:t>
            </a:r>
          </a:p>
          <a:p>
            <a:pPr marL="285750" indent="-285750">
              <a:buFont typeface="Arial"/>
              <a:buChar char="•"/>
            </a:pPr>
            <a:r>
              <a:rPr lang="en-US" dirty="0">
                <a:ea typeface="Calibri" panose="020F0502020204030204"/>
                <a:cs typeface="Calibri" panose="020F0502020204030204"/>
              </a:rPr>
              <a:t>Extended day is activity account 2000.</a:t>
            </a:r>
          </a:p>
          <a:p>
            <a:pPr marL="285750" indent="-285750">
              <a:buFont typeface="Arial"/>
              <a:buChar char="•"/>
            </a:pPr>
            <a:r>
              <a:rPr lang="en-US" dirty="0">
                <a:ea typeface="Calibri" panose="020F0502020204030204"/>
                <a:cs typeface="Calibri" panose="020F0502020204030204"/>
              </a:rPr>
              <a:t>Check the accounts payable often and delete items as </a:t>
            </a:r>
            <a:r>
              <a:rPr lang="en-US">
                <a:ea typeface="Calibri" panose="020F0502020204030204"/>
                <a:cs typeface="Calibri" panose="020F0502020204030204"/>
              </a:rPr>
              <a:t>necessary.  </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28786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6B22-A6C2-49EF-A022-73B514F5F4DC}"/>
              </a:ext>
            </a:extLst>
          </p:cNvPr>
          <p:cNvSpPr>
            <a:spLocks noGrp="1"/>
          </p:cNvSpPr>
          <p:nvPr>
            <p:ph type="title"/>
          </p:nvPr>
        </p:nvSpPr>
        <p:spPr/>
        <p:txBody>
          <a:bodyPr>
            <a:normAutofit/>
          </a:bodyPr>
          <a:lstStyle/>
          <a:p>
            <a:pPr algn="ctr"/>
            <a:r>
              <a:rPr lang="en-US" b="1" i="1" u="sng" dirty="0"/>
              <a:t>SCHOOL ACCOUNTS STAFF</a:t>
            </a:r>
            <a:endParaRPr lang="en-US" sz="3100" b="1" i="1" u="sng" dirty="0"/>
          </a:p>
        </p:txBody>
      </p:sp>
      <p:sp>
        <p:nvSpPr>
          <p:cNvPr id="4" name="Content Placeholder 3">
            <a:extLst>
              <a:ext uri="{FF2B5EF4-FFF2-40B4-BE49-F238E27FC236}">
                <a16:creationId xmlns:a16="http://schemas.microsoft.com/office/drawing/2014/main" id="{F77B9FF6-FFBC-4351-87D5-036F5F9CE782}"/>
              </a:ext>
            </a:extLst>
          </p:cNvPr>
          <p:cNvSpPr>
            <a:spLocks noGrp="1"/>
          </p:cNvSpPr>
          <p:nvPr>
            <p:ph sz="half" idx="2"/>
          </p:nvPr>
        </p:nvSpPr>
        <p:spPr>
          <a:xfrm>
            <a:off x="624468" y="1360449"/>
            <a:ext cx="10729332" cy="5136365"/>
          </a:xfrm>
        </p:spPr>
        <p:txBody>
          <a:bodyPr vert="horz" lIns="91440" tIns="45720" rIns="91440" bIns="45720" rtlCol="0" anchor="t">
            <a:normAutofit/>
          </a:bodyPr>
          <a:lstStyle/>
          <a:p>
            <a:pPr marL="0" indent="0" algn="ctr">
              <a:spcBef>
                <a:spcPts val="0"/>
              </a:spcBef>
              <a:spcAft>
                <a:spcPts val="0"/>
              </a:spcAft>
              <a:buNone/>
            </a:pPr>
            <a:r>
              <a:rPr lang="en-US" sz="2400" b="1" i="1" dirty="0" err="1">
                <a:latin typeface="Cambria" panose="02040503050406030204" pitchFamily="18" charset="0"/>
              </a:rPr>
              <a:t>Rhondalyn</a:t>
            </a:r>
            <a:r>
              <a:rPr lang="en-US" sz="2400" b="1" i="1" dirty="0">
                <a:latin typeface="Cambria" panose="02040503050406030204" pitchFamily="18" charset="0"/>
              </a:rPr>
              <a:t> Williams, Internal Auditor</a:t>
            </a:r>
          </a:p>
          <a:p>
            <a:pPr marL="457200" lvl="1" indent="0" algn="ctr">
              <a:spcBef>
                <a:spcPts val="0"/>
              </a:spcBef>
              <a:spcAft>
                <a:spcPts val="0"/>
              </a:spcAft>
              <a:buNone/>
            </a:pPr>
            <a:r>
              <a:rPr lang="en-US" b="1" i="1" dirty="0">
                <a:latin typeface="Cambria" panose="02040503050406030204" pitchFamily="18" charset="0"/>
              </a:rPr>
              <a:t>225-922-5601</a:t>
            </a:r>
          </a:p>
          <a:p>
            <a:pPr marL="457200" lvl="1" indent="0" algn="ctr">
              <a:spcBef>
                <a:spcPts val="0"/>
              </a:spcBef>
              <a:spcAft>
                <a:spcPts val="0"/>
              </a:spcAft>
              <a:buNone/>
            </a:pPr>
            <a:r>
              <a:rPr lang="en-US" b="1" i="1" dirty="0">
                <a:latin typeface="Cambria" panose="02040503050406030204" pitchFamily="18" charset="0"/>
                <a:hlinkClick r:id="rId3"/>
              </a:rPr>
              <a:t>rwilliams36@ebrschools.org</a:t>
            </a:r>
            <a:endParaRPr lang="en-US" b="1" i="1" dirty="0">
              <a:latin typeface="Cambria" panose="02040503050406030204" pitchFamily="18" charset="0"/>
            </a:endParaRPr>
          </a:p>
          <a:p>
            <a:pPr marL="457200" lvl="1" indent="0" algn="ctr">
              <a:spcBef>
                <a:spcPts val="0"/>
              </a:spcBef>
              <a:spcAft>
                <a:spcPts val="0"/>
              </a:spcAft>
              <a:buNone/>
            </a:pPr>
            <a:endParaRPr lang="en-US" b="1" i="1" dirty="0">
              <a:latin typeface="Cambria" panose="02040503050406030204" pitchFamily="18" charset="0"/>
            </a:endParaRPr>
          </a:p>
          <a:p>
            <a:pPr marL="0" indent="0" algn="ctr">
              <a:spcBef>
                <a:spcPts val="0"/>
              </a:spcBef>
              <a:spcAft>
                <a:spcPts val="0"/>
              </a:spcAft>
              <a:buNone/>
            </a:pPr>
            <a:r>
              <a:rPr lang="en-US" sz="2400" b="1" i="1" dirty="0">
                <a:latin typeface="Cambria" panose="02040503050406030204" pitchFamily="18" charset="0"/>
              </a:rPr>
              <a:t>Mirza Nunez, School Accounts Auditor</a:t>
            </a:r>
          </a:p>
          <a:p>
            <a:pPr marL="457200" lvl="1" indent="0" algn="ctr">
              <a:spcBef>
                <a:spcPts val="0"/>
              </a:spcBef>
              <a:spcAft>
                <a:spcPts val="0"/>
              </a:spcAft>
              <a:buNone/>
            </a:pPr>
            <a:r>
              <a:rPr lang="en-US" b="1" i="1" dirty="0">
                <a:latin typeface="Cambria" panose="02040503050406030204" pitchFamily="18" charset="0"/>
              </a:rPr>
              <a:t>225-922-5539</a:t>
            </a:r>
          </a:p>
          <a:p>
            <a:pPr marL="457200" lvl="1" indent="0" algn="ctr">
              <a:spcBef>
                <a:spcPts val="0"/>
              </a:spcBef>
              <a:spcAft>
                <a:spcPts val="0"/>
              </a:spcAft>
              <a:buNone/>
            </a:pPr>
            <a:r>
              <a:rPr lang="en-US" b="1" i="1" dirty="0">
                <a:latin typeface="Cambria" panose="02040503050406030204" pitchFamily="18" charset="0"/>
                <a:hlinkClick r:id="rId4"/>
              </a:rPr>
              <a:t>mnunez2@ebrschools.org</a:t>
            </a:r>
            <a:endParaRPr lang="en-US" b="1" i="1" dirty="0">
              <a:latin typeface="Cambria" panose="02040503050406030204" pitchFamily="18" charset="0"/>
            </a:endParaRPr>
          </a:p>
          <a:p>
            <a:pPr marL="457200" lvl="1" indent="0" algn="ctr">
              <a:spcBef>
                <a:spcPts val="0"/>
              </a:spcBef>
              <a:spcAft>
                <a:spcPts val="0"/>
              </a:spcAft>
              <a:buNone/>
            </a:pPr>
            <a:endParaRPr lang="en-US" b="1" i="1" dirty="0">
              <a:latin typeface="Cambria" panose="02040503050406030204" pitchFamily="18" charset="0"/>
            </a:endParaRPr>
          </a:p>
          <a:p>
            <a:pPr marL="0" indent="0" algn="ctr">
              <a:spcBef>
                <a:spcPts val="0"/>
              </a:spcBef>
              <a:spcAft>
                <a:spcPts val="0"/>
              </a:spcAft>
              <a:buNone/>
            </a:pPr>
            <a:r>
              <a:rPr lang="en-US" sz="2400" b="1" i="1" dirty="0" err="1">
                <a:latin typeface="Cambria" panose="02040503050406030204" pitchFamily="18" charset="0"/>
              </a:rPr>
              <a:t>Lenesius</a:t>
            </a:r>
            <a:r>
              <a:rPr lang="en-US" sz="2400" b="1" i="1" dirty="0">
                <a:latin typeface="Cambria" panose="02040503050406030204" pitchFamily="18" charset="0"/>
              </a:rPr>
              <a:t> </a:t>
            </a:r>
            <a:r>
              <a:rPr lang="en-US" sz="2400" b="1" i="1" dirty="0" err="1">
                <a:latin typeface="Cambria" panose="02040503050406030204" pitchFamily="18" charset="0"/>
              </a:rPr>
              <a:t>Kinnon</a:t>
            </a:r>
            <a:r>
              <a:rPr lang="en-US" sz="2400" b="1" i="1" dirty="0">
                <a:latin typeface="Cambria" panose="02040503050406030204" pitchFamily="18" charset="0"/>
              </a:rPr>
              <a:t>, School Accounts Auditor</a:t>
            </a:r>
          </a:p>
          <a:p>
            <a:pPr marL="457200" lvl="1" indent="0" algn="ctr">
              <a:spcBef>
                <a:spcPts val="0"/>
              </a:spcBef>
              <a:spcAft>
                <a:spcPts val="0"/>
              </a:spcAft>
              <a:buNone/>
            </a:pPr>
            <a:r>
              <a:rPr lang="en-US" b="1" i="1" dirty="0">
                <a:latin typeface="Cambria" panose="02040503050406030204" pitchFamily="18" charset="0"/>
              </a:rPr>
              <a:t>225-922-5549</a:t>
            </a:r>
          </a:p>
          <a:p>
            <a:pPr marL="457200" lvl="1" indent="0" algn="ctr">
              <a:spcBef>
                <a:spcPts val="0"/>
              </a:spcBef>
              <a:spcAft>
                <a:spcPts val="0"/>
              </a:spcAft>
              <a:buNone/>
            </a:pPr>
            <a:r>
              <a:rPr lang="en-US" b="1" i="1" dirty="0">
                <a:latin typeface="Cambria" panose="02040503050406030204" pitchFamily="18" charset="0"/>
                <a:hlinkClick r:id="rId5"/>
              </a:rPr>
              <a:t>lkinnon@ebrschools.org</a:t>
            </a:r>
            <a:endParaRPr lang="en-US" b="1" i="1" dirty="0">
              <a:latin typeface="Cambria" panose="02040503050406030204" pitchFamily="18" charset="0"/>
            </a:endParaRPr>
          </a:p>
          <a:p>
            <a:pPr marL="457200" lvl="1" indent="0" algn="ctr">
              <a:spcBef>
                <a:spcPts val="0"/>
              </a:spcBef>
              <a:spcAft>
                <a:spcPts val="0"/>
              </a:spcAft>
              <a:buNone/>
            </a:pPr>
            <a:endParaRPr lang="en-US" b="1" i="1" dirty="0">
              <a:latin typeface="Cambria" panose="02040503050406030204" pitchFamily="18" charset="0"/>
            </a:endParaRPr>
          </a:p>
          <a:p>
            <a:pPr marL="457200" lvl="1" indent="0" algn="ctr">
              <a:spcBef>
                <a:spcPts val="0"/>
              </a:spcBef>
              <a:spcAft>
                <a:spcPts val="0"/>
              </a:spcAft>
              <a:buNone/>
            </a:pPr>
            <a:r>
              <a:rPr lang="en-US" b="1" i="1" dirty="0">
                <a:latin typeface="Cambria" panose="02040503050406030204" pitchFamily="18" charset="0"/>
              </a:rPr>
              <a:t>Emily Bognar, School Accounts Specialist</a:t>
            </a:r>
          </a:p>
          <a:p>
            <a:pPr marL="457200" lvl="1" indent="0" algn="ctr">
              <a:spcBef>
                <a:spcPts val="0"/>
              </a:spcBef>
              <a:buNone/>
            </a:pPr>
            <a:r>
              <a:rPr lang="en-US" b="1" i="1" dirty="0">
                <a:latin typeface="Cambria"/>
                <a:ea typeface="Cambria"/>
              </a:rPr>
              <a:t>225-922-5562</a:t>
            </a:r>
            <a:endParaRPr lang="en-US" b="1" i="1" dirty="0">
              <a:latin typeface="Cambria" panose="02040503050406030204" pitchFamily="18" charset="0"/>
              <a:ea typeface="Cambria"/>
            </a:endParaRPr>
          </a:p>
          <a:p>
            <a:pPr marL="457200" lvl="1" indent="0" algn="ctr">
              <a:spcBef>
                <a:spcPts val="0"/>
              </a:spcBef>
              <a:spcAft>
                <a:spcPts val="0"/>
              </a:spcAft>
              <a:buNone/>
            </a:pPr>
            <a:r>
              <a:rPr lang="en-US" b="1" i="1" dirty="0">
                <a:latin typeface="Cambria"/>
                <a:ea typeface="Cambria"/>
                <a:hlinkClick r:id="rId6"/>
              </a:rPr>
              <a:t>earceneaux@ebrschools.org</a:t>
            </a:r>
            <a:endParaRPr lang="en-US" b="1" i="1" dirty="0">
              <a:latin typeface="Cambria" panose="02040503050406030204" pitchFamily="18" charset="0"/>
              <a:ea typeface="Cambria"/>
            </a:endParaRPr>
          </a:p>
        </p:txBody>
      </p:sp>
      <p:sp>
        <p:nvSpPr>
          <p:cNvPr id="5" name="Slide Number Placeholder 4">
            <a:extLst>
              <a:ext uri="{FF2B5EF4-FFF2-40B4-BE49-F238E27FC236}">
                <a16:creationId xmlns:a16="http://schemas.microsoft.com/office/drawing/2014/main" id="{75ECC0AF-975F-49B9-A0FE-B89BFBCF68CB}"/>
              </a:ext>
            </a:extLst>
          </p:cNvPr>
          <p:cNvSpPr>
            <a:spLocks noGrp="1"/>
          </p:cNvSpPr>
          <p:nvPr>
            <p:ph type="sldNum" sz="quarter" idx="12"/>
          </p:nvPr>
        </p:nvSpPr>
        <p:spPr/>
        <p:txBody>
          <a:bodyPr/>
          <a:lstStyle/>
          <a:p>
            <a:fld id="{BE28B354-3DEF-9741-B2C2-6A10484A39F9}" type="slidenum">
              <a:rPr lang="en-US" smtClean="0"/>
              <a:t>12</a:t>
            </a:fld>
            <a:endParaRPr lang="en-US"/>
          </a:p>
        </p:txBody>
      </p:sp>
    </p:spTree>
    <p:extLst>
      <p:ext uri="{BB962C8B-B14F-4D97-AF65-F5344CB8AC3E}">
        <p14:creationId xmlns:p14="http://schemas.microsoft.com/office/powerpoint/2010/main" val="120489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2895600" y="361389"/>
            <a:ext cx="8610600" cy="661500"/>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2</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1200329"/>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600" b="1">
                <a:solidFill>
                  <a:schemeClr val="tx1">
                    <a:lumMod val="10000"/>
                    <a:lumOff val="90000"/>
                  </a:schemeClr>
                </a:solidFill>
                <a:latin typeface="Aleo"/>
              </a:rPr>
              <a:t>TEAMS </a:t>
            </a:r>
            <a:br>
              <a:rPr lang="en-US" sz="3600" b="1">
                <a:solidFill>
                  <a:schemeClr val="tx1">
                    <a:lumMod val="10000"/>
                    <a:lumOff val="90000"/>
                  </a:schemeClr>
                </a:solidFill>
                <a:latin typeface="Aleo"/>
              </a:rPr>
            </a:br>
            <a:r>
              <a:rPr lang="en-US" sz="3600" b="1">
                <a:solidFill>
                  <a:schemeClr val="tx1">
                    <a:lumMod val="10000"/>
                    <a:lumOff val="90000"/>
                  </a:schemeClr>
                </a:solidFill>
                <a:latin typeface="Aleo"/>
              </a:rPr>
              <a:t>Meeting Dates</a:t>
            </a:r>
            <a:endParaRPr lang="en-US" sz="3600" b="1">
              <a:solidFill>
                <a:schemeClr val="tx1">
                  <a:lumMod val="10000"/>
                  <a:lumOff val="90000"/>
                </a:schemeClr>
              </a:solidFill>
              <a:latin typeface="Aleo" panose="020F0302020204030203" pitchFamily="34" charset="0"/>
            </a:endParaRPr>
          </a:p>
        </p:txBody>
      </p:sp>
      <p:sp>
        <p:nvSpPr>
          <p:cNvPr id="3" name="TextBox 2">
            <a:extLst>
              <a:ext uri="{FF2B5EF4-FFF2-40B4-BE49-F238E27FC236}">
                <a16:creationId xmlns:a16="http://schemas.microsoft.com/office/drawing/2014/main" id="{AEF34889-CC1D-1185-9C64-1AA7471D074F}"/>
              </a:ext>
            </a:extLst>
          </p:cNvPr>
          <p:cNvSpPr txBox="1"/>
          <p:nvPr/>
        </p:nvSpPr>
        <p:spPr>
          <a:xfrm>
            <a:off x="4537124" y="1568512"/>
            <a:ext cx="43025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dirty="0">
                <a:cs typeface="Calibri"/>
              </a:rPr>
              <a:t>July 31, 2023</a:t>
            </a:r>
            <a:endParaRPr lang="en-US" sz="2000" b="1" dirty="0">
              <a:ea typeface="Calibri"/>
              <a:cs typeface="Calibri"/>
            </a:endParaRPr>
          </a:p>
          <a:p>
            <a:pPr marL="285750" indent="-285750">
              <a:buFont typeface="Arial"/>
              <a:buChar char="•"/>
            </a:pPr>
            <a:r>
              <a:rPr lang="en-US" sz="2000" b="1" dirty="0">
                <a:cs typeface="Calibri"/>
              </a:rPr>
              <a:t>November 07, 2023</a:t>
            </a:r>
            <a:endParaRPr lang="en-US" sz="2000" b="1" dirty="0">
              <a:ea typeface="Calibri"/>
              <a:cs typeface="Calibri"/>
            </a:endParaRPr>
          </a:p>
          <a:p>
            <a:pPr marL="285750" indent="-285750">
              <a:buFont typeface="Arial"/>
              <a:buChar char="•"/>
            </a:pPr>
            <a:r>
              <a:rPr lang="en-US" sz="2000" b="1" dirty="0">
                <a:cs typeface="Calibri"/>
              </a:rPr>
              <a:t>March 05, 2024</a:t>
            </a:r>
            <a:endParaRPr lang="en-US" sz="2000" b="1" dirty="0">
              <a:ea typeface="Calibri"/>
              <a:cs typeface="Calibri"/>
            </a:endParaRPr>
          </a:p>
          <a:p>
            <a:pPr marL="285750" indent="-285750">
              <a:buFont typeface="Arial"/>
              <a:buChar char="•"/>
            </a:pPr>
            <a:r>
              <a:rPr lang="en-US" sz="2000" b="1" dirty="0">
                <a:cs typeface="Calibri"/>
              </a:rPr>
              <a:t>May 07, 2024</a:t>
            </a:r>
            <a:endParaRPr lang="en-US" sz="2000" b="1" dirty="0">
              <a:ea typeface="Calibri"/>
              <a:cs typeface="Calibri"/>
            </a:endParaRPr>
          </a:p>
        </p:txBody>
      </p:sp>
      <p:sp>
        <p:nvSpPr>
          <p:cNvPr id="5" name="TextBox 4">
            <a:extLst>
              <a:ext uri="{FF2B5EF4-FFF2-40B4-BE49-F238E27FC236}">
                <a16:creationId xmlns:a16="http://schemas.microsoft.com/office/drawing/2014/main" id="{452734FC-2ABE-0074-FC4B-C4216C6DB884}"/>
              </a:ext>
            </a:extLst>
          </p:cNvPr>
          <p:cNvSpPr txBox="1"/>
          <p:nvPr/>
        </p:nvSpPr>
        <p:spPr>
          <a:xfrm>
            <a:off x="4005146" y="2890024"/>
            <a:ext cx="538046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Please see the above dates for fiscal year 23-24 training. All system updates, policy changes and procedures will be discussed when school accounts is notified. Secretary training will continue to address topics reviewed in audits as they arise, along with issues addressed prior to the quarterly training.   Personalized training will commence per usual using the booking link below. </a:t>
            </a:r>
          </a:p>
          <a:p>
            <a:r>
              <a:rPr lang="en-US" dirty="0">
                <a:cs typeface="Calibri"/>
              </a:rPr>
              <a:t> </a:t>
            </a:r>
            <a:r>
              <a:rPr lang="en-US" dirty="0">
                <a:ea typeface="+mn-lt"/>
                <a:cs typeface="+mn-lt"/>
                <a:hlinkClick r:id="rId4"/>
              </a:rPr>
              <a:t>https://outlook.office365.com/owa/calendar/SecretaryTraining@ebrschools.org/bookings/</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238715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2895600" y="361389"/>
            <a:ext cx="8610600" cy="661500"/>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3</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769441"/>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4400" b="1">
                <a:solidFill>
                  <a:schemeClr val="tx1">
                    <a:lumMod val="10000"/>
                    <a:lumOff val="90000"/>
                  </a:schemeClr>
                </a:solidFill>
                <a:latin typeface="Aleo"/>
              </a:rPr>
              <a:t>1st Quarter Training</a:t>
            </a:r>
            <a:endParaRPr lang="en-US"/>
          </a:p>
        </p:txBody>
      </p:sp>
      <p:graphicFrame>
        <p:nvGraphicFramePr>
          <p:cNvPr id="3" name="Table 4">
            <a:extLst>
              <a:ext uri="{FF2B5EF4-FFF2-40B4-BE49-F238E27FC236}">
                <a16:creationId xmlns:a16="http://schemas.microsoft.com/office/drawing/2014/main" id="{C760AF22-3BD6-2602-94B3-BE0B208C266D}"/>
              </a:ext>
            </a:extLst>
          </p:cNvPr>
          <p:cNvGraphicFramePr>
            <a:graphicFrameLocks noGrp="1"/>
          </p:cNvGraphicFramePr>
          <p:nvPr>
            <p:extLst>
              <p:ext uri="{D42A27DB-BD31-4B8C-83A1-F6EECF244321}">
                <p14:modId xmlns:p14="http://schemas.microsoft.com/office/powerpoint/2010/main" val="3085835850"/>
              </p:ext>
            </p:extLst>
          </p:nvPr>
        </p:nvGraphicFramePr>
        <p:xfrm>
          <a:off x="3642731" y="1003609"/>
          <a:ext cx="5938024" cy="4480560"/>
        </p:xfrm>
        <a:graphic>
          <a:graphicData uri="http://schemas.openxmlformats.org/drawingml/2006/table">
            <a:tbl>
              <a:tblPr firstRow="1" bandRow="1">
                <a:tableStyleId>{5C22544A-7EE6-4342-B048-85BDC9FD1C3A}</a:tableStyleId>
              </a:tblPr>
              <a:tblGrid>
                <a:gridCol w="5938024">
                  <a:extLst>
                    <a:ext uri="{9D8B030D-6E8A-4147-A177-3AD203B41FA5}">
                      <a16:colId xmlns:a16="http://schemas.microsoft.com/office/drawing/2014/main" val="1869175102"/>
                    </a:ext>
                  </a:extLst>
                </a:gridCol>
              </a:tblGrid>
              <a:tr h="686220">
                <a:tc>
                  <a:txBody>
                    <a:bodyPr/>
                    <a:lstStyle/>
                    <a:p>
                      <a:pPr marL="342900" lvl="0" indent="-342900">
                        <a:lnSpc>
                          <a:spcPct val="200000"/>
                        </a:lnSpc>
                        <a:buAutoNum type="arabicPeriod"/>
                      </a:pPr>
                      <a:r>
                        <a:rPr lang="en-US" dirty="0"/>
                        <a:t>Handling School Funds</a:t>
                      </a:r>
                    </a:p>
                    <a:p>
                      <a:pPr marL="342900" lvl="0" indent="-342900">
                        <a:lnSpc>
                          <a:spcPct val="200000"/>
                        </a:lnSpc>
                        <a:buAutoNum type="arabicPeriod"/>
                      </a:pPr>
                      <a:r>
                        <a:rPr lang="en-US" dirty="0"/>
                        <a:t>Online School Payments (OSP)</a:t>
                      </a:r>
                      <a:endParaRPr lang="en-US"/>
                    </a:p>
                    <a:p>
                      <a:pPr marL="342900" lvl="0" indent="-342900">
                        <a:lnSpc>
                          <a:spcPct val="200000"/>
                        </a:lnSpc>
                        <a:buAutoNum type="arabicPeriod"/>
                      </a:pPr>
                      <a:r>
                        <a:rPr lang="en-US" dirty="0"/>
                        <a:t>Vendor Information</a:t>
                      </a:r>
                    </a:p>
                    <a:p>
                      <a:pPr marL="342900" lvl="0" indent="-342900">
                        <a:lnSpc>
                          <a:spcPct val="200000"/>
                        </a:lnSpc>
                        <a:buAutoNum type="arabicPeriod"/>
                      </a:pPr>
                      <a:r>
                        <a:rPr lang="en-US" dirty="0"/>
                        <a:t>Disbursements</a:t>
                      </a:r>
                    </a:p>
                    <a:p>
                      <a:pPr marL="342900" lvl="0" indent="-342900">
                        <a:lnSpc>
                          <a:spcPct val="200000"/>
                        </a:lnSpc>
                        <a:buAutoNum type="arabicPeriod"/>
                      </a:pPr>
                      <a:r>
                        <a:rPr lang="en-US" dirty="0"/>
                        <a:t>Monthly Bank Reconciliation Report</a:t>
                      </a:r>
                    </a:p>
                    <a:p>
                      <a:pPr marL="342900" lvl="0" indent="-342900">
                        <a:lnSpc>
                          <a:spcPct val="200000"/>
                        </a:lnSpc>
                        <a:buAutoNum type="arabicPeriod"/>
                      </a:pPr>
                      <a:r>
                        <a:rPr lang="en-US" dirty="0"/>
                        <a:t>Fundraising/Ticket Reconciliation</a:t>
                      </a:r>
                    </a:p>
                    <a:p>
                      <a:pPr marL="342900" lvl="0" indent="-342900">
                        <a:lnSpc>
                          <a:spcPct val="200000"/>
                        </a:lnSpc>
                        <a:buAutoNum type="arabicPeriod"/>
                      </a:pPr>
                      <a:r>
                        <a:rPr lang="en-US" dirty="0"/>
                        <a:t>Misc. Information</a:t>
                      </a:r>
                    </a:p>
                    <a:p>
                      <a:pPr marL="342900" lvl="0" indent="-342900">
                        <a:buAutoNum type="arabicPeriod"/>
                      </a:pPr>
                      <a:endParaRPr lang="en-US" dirty="0"/>
                    </a:p>
                    <a:p>
                      <a:pPr marL="342900" lvl="0" indent="-342900">
                        <a:buAutoNum type="arabicPeriod"/>
                      </a:pPr>
                      <a:endParaRPr lang="en-US" dirty="0"/>
                    </a:p>
                  </a:txBody>
                  <a:tcPr/>
                </a:tc>
                <a:extLst>
                  <a:ext uri="{0D108BD9-81ED-4DB2-BD59-A6C34878D82A}">
                    <a16:rowId xmlns:a16="http://schemas.microsoft.com/office/drawing/2014/main" val="1963694746"/>
                  </a:ext>
                </a:extLst>
              </a:tr>
            </a:tbl>
          </a:graphicData>
        </a:graphic>
      </p:graphicFrame>
    </p:spTree>
    <p:extLst>
      <p:ext uri="{BB962C8B-B14F-4D97-AF65-F5344CB8AC3E}">
        <p14:creationId xmlns:p14="http://schemas.microsoft.com/office/powerpoint/2010/main" val="39710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2895600" y="361389"/>
            <a:ext cx="8610600" cy="661500"/>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4</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584775"/>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200" b="1" dirty="0">
                <a:solidFill>
                  <a:schemeClr val="tx1">
                    <a:lumMod val="10000"/>
                    <a:lumOff val="90000"/>
                  </a:schemeClr>
                </a:solidFill>
                <a:latin typeface="Aleo"/>
              </a:rPr>
              <a:t>Handling School Funds</a:t>
            </a:r>
            <a:endParaRPr lang="en-US" sz="3200" b="1">
              <a:solidFill>
                <a:schemeClr val="tx1">
                  <a:lumMod val="10000"/>
                  <a:lumOff val="90000"/>
                </a:schemeClr>
              </a:solidFill>
              <a:latin typeface="Aleo" panose="020F0302020204030203" pitchFamily="34" charset="0"/>
            </a:endParaRPr>
          </a:p>
        </p:txBody>
      </p:sp>
      <p:sp>
        <p:nvSpPr>
          <p:cNvPr id="3" name="TextBox 2">
            <a:extLst>
              <a:ext uri="{FF2B5EF4-FFF2-40B4-BE49-F238E27FC236}">
                <a16:creationId xmlns:a16="http://schemas.microsoft.com/office/drawing/2014/main" id="{B9B5F95A-603D-274F-5806-9D4A139E2308}"/>
              </a:ext>
            </a:extLst>
          </p:cNvPr>
          <p:cNvSpPr txBox="1"/>
          <p:nvPr/>
        </p:nvSpPr>
        <p:spPr>
          <a:xfrm>
            <a:off x="3744951" y="929268"/>
            <a:ext cx="5845097"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panose="020F0502020204030204"/>
              </a:rPr>
              <a:t>Read the guidelines for handling school funds and conduct a meeting with staff members. </a:t>
            </a:r>
            <a:endParaRPr lang="en-US" dirty="0">
              <a:ea typeface="+mn-lt"/>
              <a:cs typeface="+mn-lt"/>
            </a:endParaRPr>
          </a:p>
          <a:p>
            <a:pPr marL="285750" indent="-285750">
              <a:buFont typeface="Arial"/>
              <a:buChar char="•"/>
            </a:pPr>
            <a:r>
              <a:rPr lang="en-US" dirty="0">
                <a:ea typeface="+mn-lt"/>
                <a:cs typeface="+mn-lt"/>
              </a:rPr>
              <a:t>School accounts forms can be found at this link </a:t>
            </a:r>
            <a:r>
              <a:rPr lang="en-US" dirty="0">
                <a:ea typeface="+mn-lt"/>
                <a:cs typeface="+mn-lt"/>
                <a:hlinkClick r:id="rId4"/>
              </a:rPr>
              <a:t>https://staff.ebrschools.org/divisions/operations/</a:t>
            </a:r>
            <a:endParaRPr lang="en-US" dirty="0">
              <a:ea typeface="Calibri"/>
              <a:cs typeface="Calibri" panose="020F0502020204030204"/>
            </a:endParaRPr>
          </a:p>
          <a:p>
            <a:pPr marL="285750" indent="-285750">
              <a:buFont typeface="Arial"/>
              <a:buChar char="•"/>
            </a:pPr>
            <a:r>
              <a:rPr lang="en-US" dirty="0">
                <a:cs typeface="Calibri" panose="020F0502020204030204"/>
              </a:rPr>
              <a:t>Every employee on your campus will read and sign the guidelines for handling school funds.</a:t>
            </a:r>
          </a:p>
          <a:p>
            <a:pPr marL="285750" indent="-285750">
              <a:buFont typeface="Arial"/>
              <a:buChar char="•"/>
            </a:pPr>
            <a:r>
              <a:rPr lang="en-US" dirty="0">
                <a:cs typeface="Calibri" panose="020F0502020204030204"/>
              </a:rPr>
              <a:t>Submit a copy of the signature page to the School Accounts Department no later than </a:t>
            </a:r>
            <a:r>
              <a:rPr lang="en-US" dirty="0">
                <a:solidFill>
                  <a:srgbClr val="FF0000"/>
                </a:solidFill>
                <a:cs typeface="Calibri" panose="020F0502020204030204"/>
              </a:rPr>
              <a:t>September 15</a:t>
            </a:r>
            <a:r>
              <a:rPr lang="en-US" dirty="0">
                <a:cs typeface="Calibri" panose="020F0502020204030204"/>
              </a:rPr>
              <a:t>.</a:t>
            </a:r>
            <a:r>
              <a:rPr lang="en-US" dirty="0">
                <a:solidFill>
                  <a:srgbClr val="FF0000"/>
                </a:solidFill>
                <a:cs typeface="Calibri" panose="020F0502020204030204"/>
              </a:rPr>
              <a:t> </a:t>
            </a:r>
            <a:endParaRPr lang="en-US" dirty="0">
              <a:cs typeface="Calibri" panose="020F0502020204030204"/>
            </a:endParaRPr>
          </a:p>
          <a:p>
            <a:pPr marL="285750" indent="-285750">
              <a:buFont typeface="Arial"/>
              <a:buChar char="•"/>
            </a:pPr>
            <a:r>
              <a:rPr lang="en-US" dirty="0">
                <a:cs typeface="Calibri" panose="020F0502020204030204"/>
              </a:rPr>
              <a:t>Deposits and data entry should be done in a timely manner.  </a:t>
            </a:r>
          </a:p>
          <a:p>
            <a:pPr marL="285750" indent="-285750">
              <a:buFont typeface="Arial"/>
              <a:buChar char="•"/>
            </a:pPr>
            <a:r>
              <a:rPr lang="en-US" dirty="0">
                <a:cs typeface="Calibri" panose="020F0502020204030204"/>
              </a:rPr>
              <a:t>Receipts and deposit transmittal forms should match. The bank receipt should equal the amount on the deposit voucher.  The deposit voucher should be filled out completely.</a:t>
            </a:r>
          </a:p>
          <a:p>
            <a:pPr marL="285750" indent="-285750">
              <a:buFont typeface="Arial"/>
              <a:buChar char="•"/>
            </a:pPr>
            <a:r>
              <a:rPr lang="en-US" dirty="0">
                <a:cs typeface="Calibri" panose="020F0502020204030204"/>
              </a:rPr>
              <a:t>Technology fees should be in General fund 100 and sub account Technology 1570. </a:t>
            </a:r>
          </a:p>
          <a:p>
            <a:pPr marL="285750" indent="-285750">
              <a:buFont typeface="Arial"/>
              <a:buChar char="•"/>
            </a:pPr>
            <a:r>
              <a:rPr lang="en-US" dirty="0">
                <a:cs typeface="Calibri" panose="020F0502020204030204"/>
              </a:rPr>
              <a:t>Liquid paper or correction tape should never be used on any school accounts forms.  Individuals should draw one line through the error and initial the change.</a:t>
            </a:r>
          </a:p>
          <a:p>
            <a:pPr marL="285750" indent="-285750">
              <a:buFont typeface="Arial"/>
              <a:buChar char="•"/>
            </a:pPr>
            <a:r>
              <a:rPr lang="en-US" dirty="0">
                <a:ea typeface="Calibri" panose="020F0502020204030204"/>
                <a:cs typeface="Calibri" panose="020F0502020204030204"/>
                <a:hlinkClick r:id="rId5"/>
              </a:rPr>
              <a:t>Administrative-Guidelines-and-Best-Business-Practices-for-School-Activity-Funds.pdf (ebrschools.org)</a:t>
            </a: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endParaRPr lang="en-US" dirty="0">
              <a:cs typeface="Calibri" panose="020F0502020204030204"/>
            </a:endParaRPr>
          </a:p>
          <a:p>
            <a:pPr marL="285750" indent="-285750">
              <a:buFont typeface="Arial"/>
              <a:buChar char="•"/>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68680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2895600" y="361389"/>
            <a:ext cx="8610600" cy="661500"/>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5</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1077218"/>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200" b="1" dirty="0">
                <a:solidFill>
                  <a:schemeClr val="tx1">
                    <a:lumMod val="10000"/>
                    <a:lumOff val="90000"/>
                  </a:schemeClr>
                </a:solidFill>
                <a:latin typeface="Aleo"/>
              </a:rPr>
              <a:t>Online School Payments (OSP)</a:t>
            </a:r>
            <a:endParaRPr lang="en-US" sz="3200" b="1" dirty="0">
              <a:solidFill>
                <a:schemeClr val="tx1">
                  <a:lumMod val="10000"/>
                  <a:lumOff val="90000"/>
                </a:schemeClr>
              </a:solidFill>
              <a:latin typeface="Aleo" panose="020F0302020204030203" pitchFamily="34" charset="0"/>
            </a:endParaRPr>
          </a:p>
        </p:txBody>
      </p:sp>
      <p:sp>
        <p:nvSpPr>
          <p:cNvPr id="3" name="TextBox 2">
            <a:extLst>
              <a:ext uri="{FF2B5EF4-FFF2-40B4-BE49-F238E27FC236}">
                <a16:creationId xmlns:a16="http://schemas.microsoft.com/office/drawing/2014/main" id="{B9B5F95A-603D-274F-5806-9D4A139E2308}"/>
              </a:ext>
            </a:extLst>
          </p:cNvPr>
          <p:cNvSpPr txBox="1"/>
          <p:nvPr/>
        </p:nvSpPr>
        <p:spPr>
          <a:xfrm>
            <a:off x="3707780" y="1217341"/>
            <a:ext cx="584509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OSP is a great resource for collecting funds without having to process cash.  The OSP website has guides and training links to view.  The program is user-friendly and easy to manage after the initial setup.</a:t>
            </a:r>
          </a:p>
          <a:p>
            <a:pPr marL="285750" indent="-285750">
              <a:buFont typeface="Arial"/>
              <a:buChar char="•"/>
            </a:pPr>
            <a:r>
              <a:rPr lang="en-US" dirty="0">
                <a:ea typeface="Calibri" panose="020F0502020204030204"/>
                <a:cs typeface="Calibri" panose="020F0502020204030204"/>
              </a:rPr>
              <a:t>Bank deposits are made twice a month and require a journal adjustment entry to balance the bank statement.</a:t>
            </a:r>
          </a:p>
          <a:p>
            <a:pPr marL="285750" indent="-285750">
              <a:buFont typeface="Arial"/>
              <a:buChar char="•"/>
            </a:pPr>
            <a:r>
              <a:rPr lang="en-US" dirty="0">
                <a:ea typeface="Calibri" panose="020F0502020204030204"/>
                <a:cs typeface="Calibri" panose="020F0502020204030204"/>
              </a:rPr>
              <a:t>Statements and other reporting data are available as needed.</a:t>
            </a:r>
          </a:p>
          <a:p>
            <a:pPr marL="285750" indent="-285750">
              <a:buFont typeface="Arial"/>
              <a:buChar char="•"/>
            </a:pPr>
            <a:r>
              <a:rPr lang="en-US" dirty="0">
                <a:ea typeface="Calibri" panose="020F0502020204030204"/>
                <a:cs typeface="Calibri" panose="020F0502020204030204"/>
              </a:rPr>
              <a:t>This program is not mandatory.</a:t>
            </a:r>
          </a:p>
          <a:p>
            <a:pPr marL="285750" indent="-285750">
              <a:buFont typeface="Arial,Sans-Serif"/>
              <a:buChar char="•"/>
            </a:pPr>
            <a:r>
              <a:rPr lang="en-US" dirty="0">
                <a:solidFill>
                  <a:srgbClr val="005BB9"/>
                </a:solidFill>
                <a:ea typeface="Calibri" panose="020F0502020204030204"/>
                <a:cs typeface="Calibri" panose="020F0502020204030204"/>
                <a:hlinkClick r:id="rId4"/>
              </a:rPr>
              <a:t>https://osp.osmsinc.com/EastBatonRougePortal/</a:t>
            </a: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58342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2895600" y="361389"/>
            <a:ext cx="8610600" cy="661500"/>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6</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584775"/>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200" b="1" dirty="0">
                <a:solidFill>
                  <a:schemeClr val="tx1">
                    <a:lumMod val="10000"/>
                    <a:lumOff val="90000"/>
                  </a:schemeClr>
                </a:solidFill>
                <a:latin typeface="Aleo"/>
              </a:rPr>
              <a:t>Vendor Information</a:t>
            </a:r>
            <a:endParaRPr lang="en-US" sz="3200" b="1" dirty="0">
              <a:solidFill>
                <a:schemeClr val="tx1">
                  <a:lumMod val="10000"/>
                  <a:lumOff val="90000"/>
                </a:schemeClr>
              </a:solidFill>
              <a:latin typeface="Aleo" panose="020F0302020204030203" pitchFamily="34" charset="0"/>
            </a:endParaRPr>
          </a:p>
        </p:txBody>
      </p:sp>
      <p:sp>
        <p:nvSpPr>
          <p:cNvPr id="5" name="TextBox 4">
            <a:extLst>
              <a:ext uri="{FF2B5EF4-FFF2-40B4-BE49-F238E27FC236}">
                <a16:creationId xmlns:a16="http://schemas.microsoft.com/office/drawing/2014/main" id="{AD8D663C-BBB4-BDB9-0AF0-0F425FB051AE}"/>
              </a:ext>
            </a:extLst>
          </p:cNvPr>
          <p:cNvSpPr txBox="1"/>
          <p:nvPr/>
        </p:nvSpPr>
        <p:spPr>
          <a:xfrm>
            <a:off x="3652023" y="901390"/>
            <a:ext cx="591943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a:cs typeface="Calibri"/>
              </a:rPr>
              <a:t>All new vendors </a:t>
            </a:r>
            <a:r>
              <a:rPr lang="en-US" b="1" u="sng" dirty="0">
                <a:ea typeface="Calibri"/>
                <a:cs typeface="Calibri"/>
              </a:rPr>
              <a:t>must</a:t>
            </a:r>
            <a:r>
              <a:rPr lang="en-US" dirty="0">
                <a:ea typeface="Calibri"/>
                <a:cs typeface="Calibri"/>
              </a:rPr>
              <a:t> be entered by the School Accounts Department.</a:t>
            </a:r>
          </a:p>
          <a:p>
            <a:pPr marL="285750" indent="-285750">
              <a:buFont typeface="Arial"/>
              <a:buChar char="•"/>
            </a:pPr>
            <a:r>
              <a:rPr lang="en-US" dirty="0">
                <a:ea typeface="Calibri"/>
                <a:cs typeface="Calibri"/>
              </a:rPr>
              <a:t>Blank vendor ID and misc. vendor is not permitted.</a:t>
            </a:r>
          </a:p>
          <a:p>
            <a:pPr marL="285750" indent="-285750">
              <a:buFont typeface="Arial"/>
              <a:buChar char="•"/>
            </a:pPr>
            <a:r>
              <a:rPr lang="en-US" dirty="0">
                <a:ea typeface="Calibri"/>
                <a:cs typeface="Calibri"/>
              </a:rPr>
              <a:t>The vendor add form must be submitted to the School Accounts Department to add a vendor.</a:t>
            </a:r>
          </a:p>
          <a:p>
            <a:pPr marL="285750" indent="-285750">
              <a:buFont typeface="Arial,Sans-Serif"/>
              <a:buChar char="•"/>
            </a:pPr>
            <a:r>
              <a:rPr lang="en-US" dirty="0">
                <a:solidFill>
                  <a:srgbClr val="000000"/>
                </a:solidFill>
                <a:latin typeface="Calibri"/>
                <a:ea typeface="Calibri"/>
                <a:cs typeface="Calibri"/>
              </a:rPr>
              <a:t>A W-9 should be obtained from vendors who provide services before payment is made. A “W-9” form, when filled out, provides required tax identification numbers or Social Security numbers and information from vendors to enable the district, when appropriate, to issue 1099 forms to vendors. Example of services include but are not limited to choreographers,  caterers, event planner, game officials, security guards and disc jockeys.</a:t>
            </a:r>
            <a:endParaRPr lang="en-US" dirty="0">
              <a:latin typeface="Calibri"/>
              <a:ea typeface="Calibri"/>
              <a:cs typeface="Calibri"/>
            </a:endParaRPr>
          </a:p>
          <a:p>
            <a:pPr marL="285750" indent="-285750">
              <a:buFont typeface="Arial"/>
              <a:buChar char="•"/>
            </a:pPr>
            <a:endParaRPr lang="en-US" dirty="0">
              <a:ea typeface="Calibri"/>
              <a:cs typeface="Calibri"/>
            </a:endParaRPr>
          </a:p>
        </p:txBody>
      </p:sp>
    </p:spTree>
    <p:extLst>
      <p:ext uri="{BB962C8B-B14F-4D97-AF65-F5344CB8AC3E}">
        <p14:creationId xmlns:p14="http://schemas.microsoft.com/office/powerpoint/2010/main" val="366211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2895600" y="361389"/>
            <a:ext cx="8610600" cy="661500"/>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7</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584775"/>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200" b="1" dirty="0">
                <a:solidFill>
                  <a:schemeClr val="tx1">
                    <a:lumMod val="10000"/>
                    <a:lumOff val="90000"/>
                  </a:schemeClr>
                </a:solidFill>
                <a:latin typeface="Aleo"/>
              </a:rPr>
              <a:t>Disbursements</a:t>
            </a:r>
            <a:endParaRPr lang="en-US" sz="3200" b="1" dirty="0">
              <a:solidFill>
                <a:schemeClr val="tx1">
                  <a:lumMod val="10000"/>
                  <a:lumOff val="90000"/>
                </a:schemeClr>
              </a:solidFill>
              <a:latin typeface="Aleo" panose="020F0302020204030203" pitchFamily="34" charset="0"/>
            </a:endParaRPr>
          </a:p>
        </p:txBody>
      </p:sp>
      <p:sp>
        <p:nvSpPr>
          <p:cNvPr id="5" name="TextBox 4">
            <a:extLst>
              <a:ext uri="{FF2B5EF4-FFF2-40B4-BE49-F238E27FC236}">
                <a16:creationId xmlns:a16="http://schemas.microsoft.com/office/drawing/2014/main" id="{15A0E8F8-C009-3BFF-3B38-07EC5D05514C}"/>
              </a:ext>
            </a:extLst>
          </p:cNvPr>
          <p:cNvSpPr txBox="1"/>
          <p:nvPr/>
        </p:nvSpPr>
        <p:spPr>
          <a:xfrm>
            <a:off x="2499732" y="947853"/>
            <a:ext cx="920904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panose="020F0502020204030204"/>
              </a:rPr>
              <a:t>Checks must be printed by 2 p.m.</a:t>
            </a:r>
            <a:endParaRPr lang="en-US" dirty="0">
              <a:ea typeface="Calibri"/>
              <a:cs typeface="Calibri" panose="020F0502020204030204"/>
            </a:endParaRPr>
          </a:p>
          <a:p>
            <a:pPr marL="285750" indent="-285750">
              <a:buFont typeface="Arial"/>
              <a:buChar char="•"/>
            </a:pPr>
            <a:r>
              <a:rPr lang="en-US" dirty="0">
                <a:cs typeface="Calibri" panose="020F0502020204030204"/>
              </a:rPr>
              <a:t>Check data will be uploaded in the Positive Pay System and funds will be available the next business day.</a:t>
            </a:r>
          </a:p>
          <a:p>
            <a:pPr marL="285750" indent="-285750">
              <a:buFont typeface="Arial"/>
              <a:buChar char="•"/>
            </a:pPr>
            <a:r>
              <a:rPr lang="en-US" dirty="0">
                <a:cs typeface="Calibri" panose="020F0502020204030204"/>
              </a:rPr>
              <a:t>Check request forms with a "not to exceed" dollar amount must be preapproved by administration before a purchase is made.</a:t>
            </a:r>
          </a:p>
          <a:p>
            <a:pPr marL="285750" indent="-285750">
              <a:buFont typeface="Arial"/>
              <a:buChar char="•"/>
            </a:pPr>
            <a:r>
              <a:rPr lang="en-US" dirty="0">
                <a:cs typeface="Calibri" panose="020F0502020204030204"/>
              </a:rPr>
              <a:t>Check request forms must be completed in their entirety and have original receipts/invoices attached before checks are printed.  Use sub accounts. Taxes are not reimbursed.</a:t>
            </a:r>
          </a:p>
          <a:p>
            <a:pPr marL="285750" indent="-285750">
              <a:buFont typeface="Arial"/>
              <a:buChar char="•"/>
            </a:pPr>
            <a:r>
              <a:rPr lang="en-US" dirty="0">
                <a:cs typeface="Calibri" panose="020F0502020204030204"/>
              </a:rPr>
              <a:t>DO NOT overdraw funds if there is no plan to replenish.  Ex. Graphic Arts.</a:t>
            </a:r>
            <a:endParaRPr lang="en-US" dirty="0"/>
          </a:p>
          <a:p>
            <a:pPr marL="285750" indent="-285750">
              <a:buFont typeface="Arial"/>
              <a:buChar char="•"/>
            </a:pPr>
            <a:r>
              <a:rPr lang="en-US" dirty="0">
                <a:cs typeface="Calibri" panose="020F0502020204030204"/>
              </a:rPr>
              <a:t>Checks should be printed in sequential order. Verify the check number before printing.</a:t>
            </a:r>
          </a:p>
          <a:p>
            <a:pPr marL="285750" indent="-285750">
              <a:buFont typeface="Arial"/>
              <a:buChar char="•"/>
            </a:pPr>
            <a:r>
              <a:rPr lang="en-US" dirty="0">
                <a:ea typeface="Calibri"/>
                <a:cs typeface="Calibri" panose="020F0502020204030204"/>
              </a:rPr>
              <a:t>Invoices should be paid within 30 days or by due date.</a:t>
            </a:r>
            <a:endParaRPr lang="en-US" dirty="0">
              <a:cs typeface="Calibri" panose="020F0502020204030204"/>
            </a:endParaRPr>
          </a:p>
          <a:p>
            <a:pPr marL="285750" indent="-285750">
              <a:buFont typeface="Arial"/>
              <a:buChar char="•"/>
            </a:pPr>
            <a:r>
              <a:rPr lang="en-US" dirty="0">
                <a:cs typeface="Calibri" panose="020F0502020204030204"/>
              </a:rPr>
              <a:t>Checks must have two signatures.  You should have at least three signers available.</a:t>
            </a:r>
          </a:p>
          <a:p>
            <a:pPr marL="285750" indent="-285750">
              <a:buFont typeface="Arial"/>
              <a:buChar char="•"/>
            </a:pPr>
            <a:r>
              <a:rPr lang="en-US" dirty="0">
                <a:ea typeface="Calibri" panose="020F0502020204030204"/>
                <a:cs typeface="Calibri" panose="020F0502020204030204"/>
              </a:rPr>
              <a:t>DO NOT COPY the signed check.  Attach check stub to the check request form as documentation.</a:t>
            </a:r>
          </a:p>
          <a:p>
            <a:pPr marL="285750" indent="-285750">
              <a:buFont typeface="Arial"/>
              <a:buChar char="•"/>
            </a:pPr>
            <a:r>
              <a:rPr lang="en-US" dirty="0">
                <a:ea typeface="Calibri" panose="020F0502020204030204"/>
                <a:cs typeface="Calibri" panose="020F0502020204030204"/>
              </a:rPr>
              <a:t>Voided checks must clearly have VOID written on the face and the signature line must be removed.</a:t>
            </a:r>
          </a:p>
          <a:p>
            <a:pPr marL="285750" indent="-285750">
              <a:buFont typeface="Arial"/>
              <a:buChar char="•"/>
            </a:pPr>
            <a:r>
              <a:rPr lang="en-US" dirty="0">
                <a:ea typeface="Calibri" panose="020F0502020204030204"/>
                <a:cs typeface="Calibri" panose="020F0502020204030204"/>
              </a:rPr>
              <a:t>DO NOT VOID an outstanding check/stale check to remove it from your list.  You must send stale date letter on checks that are outstanding six months or more.</a:t>
            </a:r>
          </a:p>
          <a:p>
            <a:pPr marL="285750" indent="-285750">
              <a:buFont typeface="Arial"/>
              <a:buChar char="•"/>
            </a:pPr>
            <a:endParaRPr lang="en-US" dirty="0">
              <a:ea typeface="Calibri" panose="020F0502020204030204"/>
              <a:cs typeface="Calibri" panose="020F0502020204030204"/>
            </a:endParaRPr>
          </a:p>
          <a:p>
            <a:pPr marL="285750" indent="-285750">
              <a:buFont typeface="Arial"/>
              <a:buChar char="•"/>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96315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3573965" y="826024"/>
            <a:ext cx="6166626" cy="986743"/>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8</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747796" y="136525"/>
            <a:ext cx="5770823" cy="584775"/>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200" b="1" dirty="0">
                <a:solidFill>
                  <a:schemeClr val="tx1">
                    <a:lumMod val="10000"/>
                    <a:lumOff val="90000"/>
                  </a:schemeClr>
                </a:solidFill>
                <a:latin typeface="Aleo"/>
              </a:rPr>
              <a:t>Monthly Bank Reconciliation</a:t>
            </a:r>
            <a:endParaRPr lang="en-US" sz="3200" b="1" dirty="0">
              <a:solidFill>
                <a:schemeClr val="tx1">
                  <a:lumMod val="10000"/>
                  <a:lumOff val="90000"/>
                </a:schemeClr>
              </a:solidFill>
              <a:latin typeface="Aleo" panose="020F0302020204030203" pitchFamily="34" charset="0"/>
            </a:endParaRPr>
          </a:p>
        </p:txBody>
      </p:sp>
      <p:sp>
        <p:nvSpPr>
          <p:cNvPr id="3" name="TextBox 2">
            <a:extLst>
              <a:ext uri="{FF2B5EF4-FFF2-40B4-BE49-F238E27FC236}">
                <a16:creationId xmlns:a16="http://schemas.microsoft.com/office/drawing/2014/main" id="{852FE254-11BC-005D-E1C6-9FBD6049C022}"/>
              </a:ext>
            </a:extLst>
          </p:cNvPr>
          <p:cNvSpPr txBox="1"/>
          <p:nvPr/>
        </p:nvSpPr>
        <p:spPr>
          <a:xfrm>
            <a:off x="3809999" y="1040780"/>
            <a:ext cx="568712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Monthly reports are due to School Accounts Department by the 15th of the following month.  Do not send duplicate copies.</a:t>
            </a:r>
          </a:p>
          <a:p>
            <a:pPr marL="285750" indent="-285750">
              <a:buFont typeface="Arial"/>
              <a:buChar char="•"/>
            </a:pPr>
            <a:r>
              <a:rPr lang="en-US" dirty="0">
                <a:ea typeface="Calibri" panose="020F0502020204030204"/>
                <a:cs typeface="Calibri" panose="020F0502020204030204"/>
              </a:rPr>
              <a:t>SAF-15 is the cover page checklist you will use monthly. Only the reports listed should be submitted.</a:t>
            </a:r>
          </a:p>
          <a:p>
            <a:pPr marL="285750" indent="-285750">
              <a:buFont typeface="Arial"/>
              <a:buChar char="•"/>
            </a:pPr>
            <a:r>
              <a:rPr lang="en-US" dirty="0">
                <a:ea typeface="Calibri" panose="020F0502020204030204"/>
                <a:cs typeface="Calibri" panose="020F0502020204030204"/>
              </a:rPr>
              <a:t>Review your work and submit with approval signatures.</a:t>
            </a:r>
          </a:p>
          <a:p>
            <a:pPr marL="285750" indent="-285750">
              <a:buFont typeface="Arial"/>
              <a:buChar char="•"/>
            </a:pPr>
            <a:r>
              <a:rPr lang="en-US" dirty="0">
                <a:ea typeface="Calibri" panose="020F0502020204030204"/>
                <a:cs typeface="Calibri" panose="020F0502020204030204"/>
              </a:rPr>
              <a:t>We will review all monthly reconciliations and notify you of any discrepancies and/or corrections.</a:t>
            </a:r>
          </a:p>
          <a:p>
            <a:pPr marL="285750" indent="-285750">
              <a:buFont typeface="Arial,Sans-Serif"/>
              <a:buChar char="•"/>
            </a:pPr>
            <a:r>
              <a:rPr lang="en-US" dirty="0">
                <a:ea typeface="Calibri" panose="020F0502020204030204"/>
                <a:cs typeface="Calibri" panose="020F0502020204030204"/>
              </a:rPr>
              <a:t>School Accounts Department will not accept out-of- balance reports as completed work.</a:t>
            </a:r>
          </a:p>
          <a:p>
            <a:pPr marL="285750" indent="-285750">
              <a:buFont typeface="Arial"/>
              <a:buChar char="•"/>
            </a:pPr>
            <a:r>
              <a:rPr lang="en-US" dirty="0">
                <a:ea typeface="Calibri" panose="020F0502020204030204"/>
                <a:cs typeface="Calibri" panose="020F0502020204030204"/>
              </a:rPr>
              <a:t>Cash on hand MUST be $0.00.</a:t>
            </a:r>
          </a:p>
          <a:p>
            <a:pPr marL="285750" indent="-285750">
              <a:buFont typeface="Arial"/>
              <a:buChar char="•"/>
            </a:pPr>
            <a:r>
              <a:rPr lang="en-US" dirty="0">
                <a:ea typeface="Calibri" panose="020F0502020204030204"/>
                <a:cs typeface="Calibri" panose="020F0502020204030204"/>
              </a:rPr>
              <a:t>Total deposits on the reconciliation report should match the total deposits/credits on the bank statement.</a:t>
            </a:r>
          </a:p>
          <a:p>
            <a:pPr marL="285750" indent="-285750">
              <a:buFont typeface="Arial"/>
              <a:buChar char="•"/>
            </a:pPr>
            <a:r>
              <a:rPr lang="en-US" dirty="0">
                <a:ea typeface="Calibri" panose="020F0502020204030204"/>
                <a:cs typeface="Calibri" panose="020F0502020204030204"/>
              </a:rPr>
              <a:t>Journal adjustments should be recorded and match the bank statement.</a:t>
            </a:r>
          </a:p>
          <a:p>
            <a:pPr marL="285750" indent="-285750">
              <a:buFont typeface="Arial"/>
              <a:buChar char="•"/>
            </a:pPr>
            <a:r>
              <a:rPr lang="en-US" dirty="0">
                <a:ea typeface="Calibri" panose="020F0502020204030204"/>
                <a:cs typeface="Calibri" panose="020F0502020204030204"/>
              </a:rPr>
              <a:t>All NSF checks must be recorded on the NSF breakdown form and be included with the reconciliation report.</a:t>
            </a:r>
          </a:p>
        </p:txBody>
      </p:sp>
    </p:spTree>
    <p:extLst>
      <p:ext uri="{BB962C8B-B14F-4D97-AF65-F5344CB8AC3E}">
        <p14:creationId xmlns:p14="http://schemas.microsoft.com/office/powerpoint/2010/main" val="19621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A95FA19-28FE-1946-8750-27CF41C262AB}"/>
              </a:ext>
            </a:extLst>
          </p:cNvPr>
          <p:cNvSpPr txBox="1">
            <a:spLocks/>
          </p:cNvSpPr>
          <p:nvPr/>
        </p:nvSpPr>
        <p:spPr>
          <a:xfrm>
            <a:off x="3573965" y="826024"/>
            <a:ext cx="6166626" cy="986743"/>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atin typeface="Aleo" panose="020F0502020204030203" pitchFamily="34" charset="77"/>
            </a:endParaRPr>
          </a:p>
        </p:txBody>
      </p:sp>
      <p:sp>
        <p:nvSpPr>
          <p:cNvPr id="2" name="Slide Number Placeholder 1">
            <a:extLst>
              <a:ext uri="{FF2B5EF4-FFF2-40B4-BE49-F238E27FC236}">
                <a16:creationId xmlns:a16="http://schemas.microsoft.com/office/drawing/2014/main" id="{B9E36C2E-E3A3-DE4E-81F2-4BD06AF3F4F0}"/>
              </a:ext>
            </a:extLst>
          </p:cNvPr>
          <p:cNvSpPr>
            <a:spLocks noGrp="1"/>
          </p:cNvSpPr>
          <p:nvPr>
            <p:ph type="sldNum" sz="quarter" idx="12"/>
          </p:nvPr>
        </p:nvSpPr>
        <p:spPr/>
        <p:txBody>
          <a:bodyPr/>
          <a:lstStyle/>
          <a:p>
            <a:fld id="{BE28B354-3DEF-9741-B2C2-6A10484A39F9}" type="slidenum">
              <a:rPr lang="en-US" smtClean="0"/>
              <a:t>9</a:t>
            </a:fld>
            <a:endParaRPr lang="en-US"/>
          </a:p>
        </p:txBody>
      </p:sp>
      <p:sp>
        <p:nvSpPr>
          <p:cNvPr id="8" name="TextBox 7">
            <a:extLst>
              <a:ext uri="{FF2B5EF4-FFF2-40B4-BE49-F238E27FC236}">
                <a16:creationId xmlns:a16="http://schemas.microsoft.com/office/drawing/2014/main" id="{5D8FE9BB-4320-476D-AE9E-6496C0421253}"/>
              </a:ext>
            </a:extLst>
          </p:cNvPr>
          <p:cNvSpPr txBox="1"/>
          <p:nvPr/>
        </p:nvSpPr>
        <p:spPr>
          <a:xfrm>
            <a:off x="3179929" y="136525"/>
            <a:ext cx="7478971" cy="584775"/>
          </a:xfrm>
          <a:prstGeom prst="rect">
            <a:avLst/>
          </a:prstGeom>
          <a:solidFill>
            <a:schemeClr val="bg1">
              <a:lumMod val="50000"/>
            </a:schemeClr>
          </a:solidFill>
          <a:ln w="50800">
            <a:solidFill>
              <a:schemeClr val="tx2"/>
            </a:solidFill>
          </a:ln>
        </p:spPr>
        <p:txBody>
          <a:bodyPr wrap="square" lIns="91440" tIns="45720" rIns="91440" bIns="45720" rtlCol="0" anchor="t">
            <a:spAutoFit/>
          </a:bodyPr>
          <a:lstStyle/>
          <a:p>
            <a:pPr algn="ctr"/>
            <a:r>
              <a:rPr lang="en-US" sz="3200" b="1" dirty="0">
                <a:solidFill>
                  <a:schemeClr val="tx1">
                    <a:lumMod val="10000"/>
                    <a:lumOff val="90000"/>
                  </a:schemeClr>
                </a:solidFill>
                <a:latin typeface="Aleo" panose="020F0302020204030203" pitchFamily="34" charset="0"/>
              </a:rPr>
              <a:t>Fundraising/Ticket Reconciliation</a:t>
            </a:r>
          </a:p>
        </p:txBody>
      </p:sp>
      <p:sp>
        <p:nvSpPr>
          <p:cNvPr id="3" name="TextBox 2">
            <a:extLst>
              <a:ext uri="{FF2B5EF4-FFF2-40B4-BE49-F238E27FC236}">
                <a16:creationId xmlns:a16="http://schemas.microsoft.com/office/drawing/2014/main" id="{852FE254-11BC-005D-E1C6-9FBD6049C022}"/>
              </a:ext>
            </a:extLst>
          </p:cNvPr>
          <p:cNvSpPr txBox="1"/>
          <p:nvPr/>
        </p:nvSpPr>
        <p:spPr>
          <a:xfrm>
            <a:off x="3179929" y="1040780"/>
            <a:ext cx="817387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sz="1800" dirty="0"/>
              <a:t>The principal and executive </a:t>
            </a:r>
            <a:r>
              <a:rPr lang="en-US" dirty="0"/>
              <a:t>d</a:t>
            </a:r>
            <a:r>
              <a:rPr lang="en-US" sz="1800" dirty="0"/>
              <a:t>irector must approve all fundraiser request forms. The </a:t>
            </a:r>
            <a:r>
              <a:rPr lang="en-US" dirty="0"/>
              <a:t>sponsor</a:t>
            </a:r>
            <a:r>
              <a:rPr lang="en-US" sz="1800" dirty="0"/>
              <a:t>, teacher or designated club officer must complete and sign the fundraiser request form. It will be the responsibility of the teacher/sponsor</a:t>
            </a:r>
            <a:r>
              <a:rPr lang="en-US" dirty="0"/>
              <a:t> </a:t>
            </a:r>
            <a:r>
              <a:rPr lang="en-US" sz="1800" dirty="0"/>
              <a:t> conducting </a:t>
            </a:r>
            <a:r>
              <a:rPr lang="en-US" dirty="0"/>
              <a:t>a</a:t>
            </a:r>
            <a:r>
              <a:rPr lang="en-US" sz="1800" dirty="0"/>
              <a:t> fundraiser to submit a fundraiser </a:t>
            </a:r>
            <a:r>
              <a:rPr lang="en-US" dirty="0"/>
              <a:t>f</a:t>
            </a:r>
            <a:r>
              <a:rPr lang="en-US" sz="1800" dirty="0"/>
              <a:t>inancial </a:t>
            </a:r>
            <a:r>
              <a:rPr lang="en-US" dirty="0"/>
              <a:t>r</a:t>
            </a:r>
            <a:r>
              <a:rPr lang="en-US" sz="1800" dirty="0"/>
              <a:t>eport to the school office within one week after the scheduled conclusion of the fundraising activity</a:t>
            </a:r>
            <a:r>
              <a:rPr lang="en-US" dirty="0"/>
              <a:t>.  Completed fundraiser financial reports will be submitted to school accounts.</a:t>
            </a:r>
          </a:p>
          <a:p>
            <a:pPr algn="just"/>
            <a:endParaRPr lang="en-US" dirty="0">
              <a:cs typeface="Calibri" panose="020F0502020204030204"/>
            </a:endParaRPr>
          </a:p>
          <a:p>
            <a:pPr marL="285750" indent="-285750" algn="just">
              <a:buFont typeface="Arial" panose="020B0604020202020204" pitchFamily="34" charset="0"/>
              <a:buChar char="•"/>
            </a:pPr>
            <a:r>
              <a:rPr lang="en-US" sz="1800" dirty="0"/>
              <a:t>Schools must use prenumbered tickets to show evidence of admission at any school function for which a fee is charged for entrance.</a:t>
            </a:r>
            <a:r>
              <a:rPr lang="en-US" dirty="0"/>
              <a:t> </a:t>
            </a:r>
            <a:r>
              <a:rPr lang="en-US" sz="1800" dirty="0"/>
              <a:t> The principal shall ensure that the supervisor in charge of an event fill out a ticket </a:t>
            </a:r>
            <a:r>
              <a:rPr lang="en-US" dirty="0"/>
              <a:t>r</a:t>
            </a:r>
            <a:r>
              <a:rPr lang="en-US" sz="1800" dirty="0"/>
              <a:t>econciliation </a:t>
            </a:r>
            <a:r>
              <a:rPr lang="en-US" dirty="0"/>
              <a:t>r</a:t>
            </a:r>
            <a:r>
              <a:rPr lang="en-US" sz="1800" dirty="0"/>
              <a:t>eport at the conclusion of every event in which an admission fee is charged. The supervisor in charge of the event should also initial the top of the form, indicating that it is correct. This form should be completed and turned in to the office immediately after an event. The executive secretary should review the accuracy of information contained within the ticket reconciliation, including a verification of the first and last numbers used on the ticket roll(s). All ticket reconciliation reports must be kept on file for review.</a:t>
            </a:r>
            <a:endParaRPr lang="en-US" sz="1800" dirty="0">
              <a:ea typeface="Calibri"/>
              <a:cs typeface="Calibri"/>
            </a:endParaRPr>
          </a:p>
          <a:p>
            <a:pPr algn="just"/>
            <a:r>
              <a:rPr lang="en-US" sz="1800" dirty="0"/>
              <a:t> </a:t>
            </a:r>
            <a:endParaRPr lang="en-US" sz="1800" dirty="0">
              <a:cs typeface="Calibri" panose="020F0502020204030204"/>
            </a:endParaRPr>
          </a:p>
          <a:p>
            <a:pPr marL="285750" indent="-285750">
              <a:buFont typeface="Arial"/>
              <a:buChar char="•"/>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716903635"/>
      </p:ext>
    </p:extLst>
  </p:cSld>
  <p:clrMapOvr>
    <a:masterClrMapping/>
  </p:clrMapOvr>
</p:sld>
</file>

<file path=ppt/theme/theme1.xml><?xml version="1.0" encoding="utf-8"?>
<a:theme xmlns:a="http://schemas.openxmlformats.org/drawingml/2006/main" name="Office Theme">
  <a:themeElements>
    <a:clrScheme name="EBR Schools">
      <a:dk1>
        <a:srgbClr val="0D2140"/>
      </a:dk1>
      <a:lt1>
        <a:srgbClr val="FFFFFF"/>
      </a:lt1>
      <a:dk2>
        <a:srgbClr val="333C55"/>
      </a:dk2>
      <a:lt2>
        <a:srgbClr val="EBF2F7"/>
      </a:lt2>
      <a:accent1>
        <a:srgbClr val="ACC8E7"/>
      </a:accent1>
      <a:accent2>
        <a:srgbClr val="005BB9"/>
      </a:accent2>
      <a:accent3>
        <a:srgbClr val="BEB9B8"/>
      </a:accent3>
      <a:accent4>
        <a:srgbClr val="6AC049"/>
      </a:accent4>
      <a:accent5>
        <a:srgbClr val="BCBFAC"/>
      </a:accent5>
      <a:accent6>
        <a:srgbClr val="F9A844"/>
      </a:accent6>
      <a:hlink>
        <a:srgbClr val="005BB9"/>
      </a:hlink>
      <a:folHlink>
        <a:srgbClr val="005B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7E6AC5-EE2B-6544-89B5-9B9F020C47B3}" vid="{0469133C-F4C8-6342-955B-EB7D15B8AE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101B4D57B2A4BB92719A44361B838" ma:contentTypeVersion="14" ma:contentTypeDescription="Create a new document." ma:contentTypeScope="" ma:versionID="99fc603711a69683cfec3d9a571a9203">
  <xsd:schema xmlns:xsd="http://www.w3.org/2001/XMLSchema" xmlns:xs="http://www.w3.org/2001/XMLSchema" xmlns:p="http://schemas.microsoft.com/office/2006/metadata/properties" xmlns:ns3="39e0f7f3-6a67-4aaa-8cbe-c161cebaa239" xmlns:ns4="4e5996d6-9613-40b8-8523-948a713c391c" targetNamespace="http://schemas.microsoft.com/office/2006/metadata/properties" ma:root="true" ma:fieldsID="02a20790737e2ed5d3e035ec3e84f17d" ns3:_="" ns4:_="">
    <xsd:import namespace="39e0f7f3-6a67-4aaa-8cbe-c161cebaa239"/>
    <xsd:import namespace="4e5996d6-9613-40b8-8523-948a713c39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0f7f3-6a67-4aaa-8cbe-c161cebaa23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996d6-9613-40b8-8523-948a713c39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e5996d6-9613-40b8-8523-948a713c39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1FF554-5EA8-4855-8B1A-5DE419C03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0f7f3-6a67-4aaa-8cbe-c161cebaa239"/>
    <ds:schemaRef ds:uri="4e5996d6-9613-40b8-8523-948a713c39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5CAC87-8835-4862-8EA3-4FF3C8B16BF1}">
  <ds:schemaRef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39e0f7f3-6a67-4aaa-8cbe-c161cebaa239"/>
    <ds:schemaRef ds:uri="4e5996d6-9613-40b8-8523-948a713c391c"/>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603822A-76FC-4CA3-B641-AE6CE3837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744</TotalTime>
  <Words>1241</Words>
  <Application>Microsoft Office PowerPoint</Application>
  <PresentationFormat>Widescreen</PresentationFormat>
  <Paragraphs>125</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Aleo</vt:lpstr>
      <vt:lpstr>Arial</vt:lpstr>
      <vt:lpstr>Arial,Sans-Serif</vt:lpstr>
      <vt:lpstr>Calibri</vt:lpstr>
      <vt:lpstr>Calibri Light</vt:lpstr>
      <vt:lpstr>Cambria</vt:lpstr>
      <vt:lpstr>Helvetica Neue Thin</vt:lpstr>
      <vt:lpstr>Office Theme</vt:lpstr>
      <vt:lpstr>School Accounts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Fundraising/Ticket Reconciliation </vt:lpstr>
      <vt:lpstr>PowerPoint Presentation</vt:lpstr>
      <vt:lpstr>SCHOOL ACCOUNTS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Alexandra L. Stubbs</dc:creator>
  <cp:lastModifiedBy>Emily A. Bognar</cp:lastModifiedBy>
  <cp:revision>731</cp:revision>
  <cp:lastPrinted>2023-07-27T21:32:14Z</cp:lastPrinted>
  <dcterms:created xsi:type="dcterms:W3CDTF">2021-03-09T14:01:50Z</dcterms:created>
  <dcterms:modified xsi:type="dcterms:W3CDTF">2023-07-31T18:39:41Z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0x010100611101B4D57B2A4BB92719A44361B838</vt:lpwstr>
  </property>
</Properties>
</file>