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2"/>
  </p:notesMasterIdLst>
  <p:handoutMasterIdLst>
    <p:handoutMasterId r:id="rId33"/>
  </p:handoutMasterIdLst>
  <p:sldIdLst>
    <p:sldId id="256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06" r:id="rId29"/>
    <p:sldId id="324" r:id="rId30"/>
    <p:sldId id="31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pPr>
              <a:defRPr/>
            </a:pPr>
            <a:fld id="{878B7704-3763-41C0-A223-E42BE021F3C3}" type="datetimeFigureOut">
              <a:rPr lang="en-US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pPr>
              <a:defRPr/>
            </a:pPr>
            <a:fld id="{54D3301D-6291-46CB-A7CB-1E7726902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5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3" rIns="93164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10B6DD-857E-4122-8BF7-E53F2DB94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B6DD-857E-4122-8BF7-E53F2DB9493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8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B6DD-857E-4122-8BF7-E53F2DB9493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B6DD-857E-4122-8BF7-E53F2DB9493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37293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pPr>
              <a:defRPr/>
            </a:pPr>
            <a:fld id="{8EFC2F89-DFE7-4017-8F7A-7571DAC42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" y="6400800"/>
            <a:ext cx="9252959" cy="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2AEFC-F7F4-4DDB-AFC9-3813C7262E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24A1-3A22-4BD3-B87B-EBE7C8BF9F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62A01-697C-47AC-B3B6-E76246EC9C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95E43-84E6-4C3C-B9C6-38949118D6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1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2B0FB-ECF9-405E-9FB3-B3DB583705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9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3F213-4E02-45E4-AC6D-D2AC80E124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6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5C5F-0995-4D98-8CB1-BC1FA2FFDA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0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E33A3-5A1A-4646-821B-44009ECB6C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7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DE4D4-5E13-4A0C-BA2E-B8126297FA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5A39-ADFD-49E4-8B80-872A23E67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3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8D1A48-2E40-4B51-9C5F-0154220144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885" y="692696"/>
            <a:ext cx="5544616" cy="2160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Parental Involvement Activities That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314270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9411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Marlon Cousin, Title I Coordinator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Lounge or Resource Center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some place in the building that parents can call their own.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can obtain a wealth of information both school and non-school related</a:t>
            </a:r>
          </a:p>
          <a:p>
            <a:endParaRPr lang="en-US" dirty="0"/>
          </a:p>
        </p:txBody>
      </p:sp>
      <p:pic>
        <p:nvPicPr>
          <p:cNvPr id="5" name="Picture 7" descr="PRC%20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528392" cy="347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6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Student Work!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children’s work on display all over the school—every child’s work, not just the future commercial artists’ work.</a:t>
            </a:r>
          </a:p>
        </p:txBody>
      </p:sp>
      <p:pic>
        <p:nvPicPr>
          <p:cNvPr id="5" name="Picture 7" descr="StudentWork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114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5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Parent’s Photos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parents in advance that photos will be taken with their child, and prepare for a crowd.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www.hoopoekids.com/images/girls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2472"/>
            <a:ext cx="1905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aurellibrary.org/kidspage/images/pa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20" y="3378597"/>
            <a:ext cx="19177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akeitworkmom.com/wp-content/uploads/2009/07/mom-child-rea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08" y="3523059"/>
            <a:ext cx="24622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3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20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Parent’s Hall of Fame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loves a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 on the back” every now then.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accomplished with a digital camera, color printer and Dollar Store frames.</a:t>
            </a:r>
          </a:p>
          <a:p>
            <a:endParaRPr lang="en-US" dirty="0"/>
          </a:p>
        </p:txBody>
      </p:sp>
      <p:pic>
        <p:nvPicPr>
          <p:cNvPr id="5" name="Picture 6" descr="Security Dads National Conferenc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76712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347" y="5085184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Glen Oaks High School Security Dads</a:t>
            </a:r>
          </a:p>
        </p:txBody>
      </p:sp>
    </p:spTree>
    <p:extLst>
      <p:ext uri="{BB962C8B-B14F-4D97-AF65-F5344CB8AC3E}">
        <p14:creationId xmlns:p14="http://schemas.microsoft.com/office/powerpoint/2010/main" val="409676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Showcase Your School’s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Admin, Faculty &amp; Staff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Notify Admin, Faculty &amp; Staff in a timely manner for “Team Photo Day”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can be taken with a digital camera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“Team Showcase”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color photos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“Team Members” accordingly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 with $1.00 photo frames from your friendly neighborhood Dollar Store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®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Dollar General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®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Dollar Tree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®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whatever is your flavor.</a:t>
            </a:r>
          </a:p>
          <a:p>
            <a:endParaRPr lang="en-US" dirty="0"/>
          </a:p>
        </p:txBody>
      </p:sp>
      <p:pic>
        <p:nvPicPr>
          <p:cNvPr id="5" name="ClipArt Placeholder 6" descr="Da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63" y="2348880"/>
            <a:ext cx="1300163" cy="974725"/>
          </a:xfrm>
          <a:prstGeom prst="rect">
            <a:avLst/>
          </a:prstGeom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Coll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Mitc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13" y="2348880"/>
            <a:ext cx="1295400" cy="973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ort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3" y="3501405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Gad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405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u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13" y="3501405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ouvill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3" y="4653930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uid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930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Whitfie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13" y="4653930"/>
            <a:ext cx="1295400" cy="971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61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Faculty/Staff Showcase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Step Further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2564"/>
            <a:ext cx="4038600" cy="3273599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 classroom door signs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Creative!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2204864"/>
            <a:ext cx="3600450" cy="439261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Marlon Cousin_October 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68" y="2852564"/>
            <a:ext cx="1241425" cy="18002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ag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8" y="4908376"/>
            <a:ext cx="10810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uthern jaguars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68" y="5876751"/>
            <a:ext cx="244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4293" y="2276301"/>
            <a:ext cx="215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Marlon Cousin, M.Ed.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Class of 2000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5204" y="3429000"/>
            <a:ext cx="720725" cy="52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468" y="3428826"/>
            <a:ext cx="7207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Room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2856432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“Resource Bags”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sending home “Resource Bags” filled with games, videos, reading materials and instructions on specific activities parents can do with children at home.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find them to be very popular!</a:t>
            </a:r>
          </a:p>
          <a:p>
            <a:endParaRPr lang="en-US" dirty="0"/>
          </a:p>
        </p:txBody>
      </p:sp>
      <p:pic>
        <p:nvPicPr>
          <p:cNvPr id="5" name="Picture 2" descr="http://k2printables.com/images/back_to_school/goody_b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348880"/>
            <a:ext cx="1993900" cy="3132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www.schoolresourcestore.com/images/edu/med/nu/CD_180000_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94" y="4507880"/>
            <a:ext cx="226377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arning Resources Pretend &amp; Play Little Learners Backp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94" y="2348880"/>
            <a:ext cx="1457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08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Movie Night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Utilize “Family Movie Night” as a behavior incentive in conjunction with PBIS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family appropriate movies in the school auditorium once a month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get parents on campus—Seize the Moment! 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spotlight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49725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569" y="4221088"/>
            <a:ext cx="309562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Jackson Bayou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Elementary</a:t>
            </a: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presents</a:t>
            </a: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“Family Movie Night”</a:t>
            </a: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Feature Movie of the Month</a:t>
            </a: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Cars 2</a:t>
            </a:r>
          </a:p>
        </p:txBody>
      </p:sp>
    </p:spTree>
    <p:extLst>
      <p:ext uri="{BB962C8B-B14F-4D97-AF65-F5344CB8AC3E}">
        <p14:creationId xmlns:p14="http://schemas.microsoft.com/office/powerpoint/2010/main" val="230410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76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Parents Want to Discuss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Gain Knowledge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8507288" cy="3921299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Talk So Kids Will Listen and Listen So Kids Will Talk”</a:t>
            </a:r>
          </a:p>
          <a:p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“Dealing with Divorce”</a:t>
            </a:r>
          </a:p>
          <a:p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“Mastering Math Facts”</a:t>
            </a:r>
          </a:p>
          <a:p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“Talking with Kids About Sex”</a:t>
            </a:r>
          </a:p>
          <a:p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to Handle Discipline”</a:t>
            </a:r>
          </a:p>
          <a:p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 Study Skills You Can Teach Your Child”</a:t>
            </a:r>
          </a:p>
          <a:p>
            <a:r>
              <a:rPr lang="en-US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“Helping Your Child Survive First Grade (middle school, or whatever)”</a:t>
            </a:r>
          </a:p>
          <a:p>
            <a:endParaRPr lang="en-US" alt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2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Literacy Night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Promotes the involvement of parents and extended family members in the child’s educational programs and the development of literacy.</a:t>
            </a:r>
          </a:p>
          <a:p>
            <a:pPr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COMPONENTS OF FAMILY LITERACY:</a:t>
            </a: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Interactive literacy activities between parents and their children.</a:t>
            </a: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for parents on how to be a primary teacher for their children and full partners in the education of their children.</a:t>
            </a: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 Literacy training that leads to self-sufficiency.</a:t>
            </a: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age appropriate education to prepare children for success in school and life experiences.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www.newportwildcats.org/docs/_full_Literacy%20Night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993" y="2133277"/>
            <a:ext cx="30861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lasalle2school.com/assets/images/photos/family-literacy-night-3-09-00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789040"/>
            <a:ext cx="3482975" cy="261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First Point of Contact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Positive one…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sent a “happy note” or “quick note” home today?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parent helps the child with a spelling test and the child does better.  Shoot an immediate note home to say, “It’s working!”</a:t>
            </a:r>
          </a:p>
          <a:p>
            <a:pPr>
              <a:defRPr/>
            </a:pPr>
            <a:endParaRPr 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about a positive introductory phone call?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News Postcards”—allows for teachers to write a short positive note about a student and forward to home</a:t>
            </a:r>
          </a:p>
          <a:p>
            <a:endParaRPr lang="en-US" dirty="0"/>
          </a:p>
        </p:txBody>
      </p:sp>
      <p:pic>
        <p:nvPicPr>
          <p:cNvPr id="6" name="Picture 5" descr="http://www.huntingtoncopper.com/Portals/68488/images/Business-Advisor-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28" y="1988840"/>
            <a:ext cx="43386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91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4038600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Math Night is a fun event for kids in elementary school and their parents.  It lets kids show off their math skills and introduces them to mathematical topics beyond their everyday schoolwork.</a:t>
            </a:r>
          </a:p>
          <a:p>
            <a:pPr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get to see what their children are learning in math and maybe learn something new about mathematics themselves.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7" name="Picture 2" descr="http://www.techteachers.com/mathweb/familymath/images/countm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220787"/>
            <a:ext cx="3519488" cy="2640013"/>
          </a:xfrm>
          <a:prstGeom prst="rect">
            <a:avLst/>
          </a:prstGeom>
          <a:noFill/>
        </p:spPr>
      </p:pic>
      <p:pic>
        <p:nvPicPr>
          <p:cNvPr id="8" name="Picture 4" descr="http://web.laregents.org/wp-content/uploads/2009/07/Family-Math-Night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060404" y="4005064"/>
            <a:ext cx="3406775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3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Demonstrations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student demonstrations at school meetings-not everything has to be a student “performance”.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love to see their children in the spotlight!</a:t>
            </a:r>
          </a:p>
          <a:p>
            <a:endParaRPr lang="en-US" dirty="0"/>
          </a:p>
        </p:txBody>
      </p:sp>
      <p:pic>
        <p:nvPicPr>
          <p:cNvPr id="5" name="Picture 7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204864"/>
            <a:ext cx="36925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06201" y="5274171"/>
            <a:ext cx="39592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 panose="020B0A04020102020204" pitchFamily="34" charset="0"/>
              </a:rPr>
              <a:t>How to Make </a:t>
            </a:r>
            <a:r>
              <a:rPr lang="en-US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 panose="020B0A04020102020204" pitchFamily="34" charset="0"/>
              </a:rPr>
              <a:t>Origamis</a:t>
            </a:r>
            <a:endParaRPr lang="en-US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5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a Lending Library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a lending library of at-home learning activities.</a:t>
            </a:r>
          </a:p>
          <a:p>
            <a:endParaRPr lang="en-US" alt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I Parental Involvement Funds can be utilized to purchase items for lending library</a:t>
            </a:r>
          </a:p>
          <a:p>
            <a:endParaRPr lang="en-US" dirty="0"/>
          </a:p>
        </p:txBody>
      </p:sp>
      <p:pic>
        <p:nvPicPr>
          <p:cNvPr id="5" name="Picture 9" descr="Printable%20Math%20Board%20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099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0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Etiquette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very careful to monitor how your school’s telephone is answered.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impressions are lasting ones!</a:t>
            </a:r>
          </a:p>
          <a:p>
            <a:pPr>
              <a:defRPr/>
            </a:pP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school greeting reflective of your school’s culture</a:t>
            </a:r>
          </a:p>
          <a:p>
            <a:endParaRPr lang="en-US" dirty="0"/>
          </a:p>
        </p:txBody>
      </p:sp>
      <p:pic>
        <p:nvPicPr>
          <p:cNvPr id="5" name="Picture 10" descr="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69398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an appropriate greeting:</a:t>
            </a:r>
          </a:p>
          <a:p>
            <a:pPr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Morning!     </a:t>
            </a:r>
          </a:p>
          <a:p>
            <a:pPr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It’s a great day at          Mid-City Middle School, how may I assist you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9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3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Brief Newsletter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one-pager works best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Remember the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“30-3-30” rule </a:t>
            </a:r>
            <a:r>
              <a:rPr lang="en-US" dirty="0">
                <a:solidFill>
                  <a:srgbClr val="000066"/>
                </a:solidFill>
              </a:rPr>
              <a:t>in writing school newsletters.  Eighty percent of people will spend just 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seconds </a:t>
            </a:r>
            <a:r>
              <a:rPr lang="en-US" dirty="0">
                <a:solidFill>
                  <a:srgbClr val="000066"/>
                </a:solidFill>
              </a:rPr>
              <a:t>reading it.  Nineteen percent will spend 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minutes</a:t>
            </a:r>
            <a:r>
              <a:rPr lang="en-US" dirty="0">
                <a:solidFill>
                  <a:srgbClr val="000066"/>
                </a:solidFill>
              </a:rPr>
              <a:t>.  One percent will spend 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</a:t>
            </a:r>
            <a:r>
              <a:rPr lang="en-US" dirty="0">
                <a:solidFill>
                  <a:srgbClr val="000066"/>
                </a:solidFill>
              </a:rPr>
              <a:t> (your mother).</a:t>
            </a:r>
          </a:p>
          <a:p>
            <a:endParaRPr lang="en-US" dirty="0"/>
          </a:p>
        </p:txBody>
      </p:sp>
      <p:pic>
        <p:nvPicPr>
          <p:cNvPr id="5" name="Picture 2" descr="http://www.darienps.org/dhs/newsletter/2010AprilMayNewslet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646238"/>
            <a:ext cx="3716337" cy="447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187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Collaborate with colleagues to develop a survey to determine the type of topics and information that your target audience (parents) are interested in.</a:t>
            </a:r>
          </a:p>
          <a:p>
            <a:endParaRPr lang="en-US" dirty="0"/>
          </a:p>
        </p:txBody>
      </p:sp>
      <p:pic>
        <p:nvPicPr>
          <p:cNvPr id="5" name="Picture 7" descr="POWWOW_Parent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60848"/>
            <a:ext cx="3460750" cy="446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9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arent workshop evaluatio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121275" cy="39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9750" y="5349776"/>
            <a:ext cx="8153400" cy="12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simple evaluation forms to get parent feedback on every meeting or event.</a:t>
            </a:r>
            <a:endParaRPr lang="en-US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252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twork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048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96752"/>
            <a:ext cx="7994650" cy="2547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for Links With Other Social Service Agencies That Can Help Parents</a:t>
            </a:r>
          </a:p>
        </p:txBody>
      </p:sp>
    </p:spTree>
    <p:extLst>
      <p:ext uri="{BB962C8B-B14F-4D97-AF65-F5344CB8AC3E}">
        <p14:creationId xmlns:p14="http://schemas.microsoft.com/office/powerpoint/2010/main" val="278671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Thought: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will change as the children grow and progress from one classroom or site to another, yet the principles and steps in planning for effective parental engagement remain the same.   </a:t>
            </a: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belongs to </a:t>
            </a:r>
            <a:r>
              <a:rPr lang="en-US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involved.  </a:t>
            </a: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person—parent, child, teacher– has a vested interest and personal benefits to reap.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6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2276872"/>
            <a:ext cx="699582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Q&amp;A</a:t>
            </a:r>
            <a:endParaRPr lang="en-US" sz="239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3 “F”s for Success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irontonmarket.com/images/large/fruit_t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808287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371952" y="3501356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Light refreshments</a:t>
            </a:r>
          </a:p>
        </p:txBody>
      </p:sp>
      <p:pic>
        <p:nvPicPr>
          <p:cNvPr id="7" name="Picture 4" descr="http://dss.sd.gov/images/photos/Family.jpg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4" y="3140993"/>
            <a:ext cx="2160588" cy="151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zbouncepro.com/images/family-fun-nigh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2" y="4220493"/>
            <a:ext cx="25209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95536" y="2060848"/>
            <a:ext cx="40005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</a:p>
          <a:p>
            <a:pPr fontAlgn="auto">
              <a:spcAft>
                <a:spcPts val="0"/>
              </a:spcAft>
              <a:defRPr/>
            </a:pPr>
            <a:endParaRPr lang="en-US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</a:p>
          <a:p>
            <a:pPr fontAlgn="auto">
              <a:spcAft>
                <a:spcPts val="0"/>
              </a:spcAft>
              <a:defRPr/>
            </a:pPr>
            <a:endParaRPr lang="en-US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449637"/>
            <a:ext cx="3960440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7784" y="3896643"/>
            <a:ext cx="1260140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19672" y="5373216"/>
            <a:ext cx="4536380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5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4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08823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Marlon K. Cousin, Coordinator of Title I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(225)922.5593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mcousin@ebrschools.org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4" descr="nochildleftbehind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3456384" cy="14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04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Muffins with Mom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4968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networking opportunities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to convey information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HIGH-IMPACT by modeling or demonstrating lessons/homework practices for parents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6" descr="http://farm5.static.flickr.com/4060/4279953140_5a1980ae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564904"/>
            <a:ext cx="4104456" cy="2733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83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04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Donuts with Dad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4968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networking opportunities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to convey information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 HIGH-IMPACT by modeling or demonstrating lessons/homework practices for parents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homeroom-01-m-c-m.pwcs.gravely.schoolfusion.us/modules/groups/homepagefiles/announcement/-2049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878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3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 Sessions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by Curbside</a:t>
            </a:r>
          </a:p>
          <a:p>
            <a:pPr>
              <a:defRPr/>
            </a:pP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&amp; Conversation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way to stress the importance of establishing study routines or to disseminate information about forthcoming high-stakes testing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and P.I.E.                          (Partners in Education)</a:t>
            </a:r>
          </a:p>
          <a:p>
            <a:endParaRPr lang="en-US" dirty="0"/>
          </a:p>
        </p:txBody>
      </p:sp>
      <p:pic>
        <p:nvPicPr>
          <p:cNvPr id="5" name="Picture 2" descr="http://ih0.redbubble.net/work.4611879.1.flat,550x550,075,f.kiwi-coffee-american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16" y="1772816"/>
            <a:ext cx="3240087" cy="4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699792" y="4869160"/>
            <a:ext cx="2088232" cy="953369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5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My Dad!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mcousin\My Documents\Parental Involvement\P.I. 2009-2010\Parent Power Newsletter\December 2009\Meet My Dad_Claiborne ES\CIMG5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1517" y="1340768"/>
            <a:ext cx="3176587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mcousin\My Documents\Parental Involvement\P.I. 2009-2010\Parent Power Newsletter\December 2009\Meet My Dad_Claiborne ES\CIMG5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613" y="4005064"/>
            <a:ext cx="3311525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Meet My Dad flyer 9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3343751" cy="45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5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3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out the Welcome Wagon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a bus filled with staff around the school neighborhood to meet and welcome students and parents just before school starts.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4" descr="http://www.ahappyhippymom.com/wp-content/uploads/2009/08/back-to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37648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usabuscharter.com/school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7819"/>
            <a:ext cx="4831085" cy="24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6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Family-Friendly Signage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Put up </a:t>
            </a:r>
            <a:r>
              <a:rPr lang="en-US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Family-Friendly </a:t>
            </a:r>
            <a:r>
              <a:rPr lang="en-US" dirty="0">
                <a:solidFill>
                  <a:srgbClr val="000066"/>
                </a:solidFill>
              </a:rPr>
              <a:t>signs at school directing parents to the office, cafeteria, gym, auditorium, etc.</a:t>
            </a:r>
          </a:p>
          <a:p>
            <a:endParaRPr lang="en-US" dirty="0"/>
          </a:p>
        </p:txBody>
      </p:sp>
      <p:pic>
        <p:nvPicPr>
          <p:cNvPr id="5" name="Picture 6" descr="Welcome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064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15227</TotalTime>
  <Words>1043</Words>
  <Application>Microsoft Office PowerPoint</Application>
  <PresentationFormat>On-screen Show (4:3)</PresentationFormat>
  <Paragraphs>158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Myriad Pro</vt:lpstr>
      <vt:lpstr>Presentation3</vt:lpstr>
      <vt:lpstr>Parental Involvement Activities That Work</vt:lpstr>
      <vt:lpstr>Make the First Point of Contact a Positive one…</vt:lpstr>
      <vt:lpstr>Remember the 3 “F”s for Success</vt:lpstr>
      <vt:lpstr>Muffins with Mom</vt:lpstr>
      <vt:lpstr>Donuts with Dad</vt:lpstr>
      <vt:lpstr>Breakfast Sessions</vt:lpstr>
      <vt:lpstr>Meet My Dad!</vt:lpstr>
      <vt:lpstr>Send out the Welcome Wagon</vt:lpstr>
      <vt:lpstr>Family-Friendly Signage</vt:lpstr>
      <vt:lpstr>Parent Lounge or Resource Center</vt:lpstr>
      <vt:lpstr>Display Student Work!</vt:lpstr>
      <vt:lpstr>Take Parent’s Photos</vt:lpstr>
      <vt:lpstr>Create a Parent’s Hall of Fame</vt:lpstr>
      <vt:lpstr>Showcase Your School’s Admin, Faculty &amp; Staff</vt:lpstr>
      <vt:lpstr>Take the Faculty/Staff Showcase as Step Further</vt:lpstr>
      <vt:lpstr>“Resource Bags”</vt:lpstr>
      <vt:lpstr>Family Movie Night</vt:lpstr>
      <vt:lpstr>Topics Parents Want to Discuss and Gain Knowledge</vt:lpstr>
      <vt:lpstr>Family Literacy Night</vt:lpstr>
      <vt:lpstr>Family Math Night</vt:lpstr>
      <vt:lpstr>Student Demonstrations</vt:lpstr>
      <vt:lpstr>Set Up a Lending Library</vt:lpstr>
      <vt:lpstr>Phone Etiquette</vt:lpstr>
      <vt:lpstr>Create a Brief Newsletter</vt:lpstr>
      <vt:lpstr>Surveys</vt:lpstr>
      <vt:lpstr>Evaluations</vt:lpstr>
      <vt:lpstr>Work for Links With Other Social Service Agencies That Can Help Parents</vt:lpstr>
      <vt:lpstr>Final Thought:</vt:lpstr>
      <vt:lpstr>PowerPoint Presentation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“Parental Involvement Activities That Work”</dc:title>
  <dc:creator>ebrpss</dc:creator>
  <cp:lastModifiedBy>Marlon K. Cousin</cp:lastModifiedBy>
  <cp:revision>491</cp:revision>
  <cp:lastPrinted>2014-09-19T14:42:08Z</cp:lastPrinted>
  <dcterms:created xsi:type="dcterms:W3CDTF">2009-10-13T15:30:01Z</dcterms:created>
  <dcterms:modified xsi:type="dcterms:W3CDTF">2015-11-18T16:53:13Z</dcterms:modified>
</cp:coreProperties>
</file>