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74"/>
  </p:notesMasterIdLst>
  <p:handoutMasterIdLst>
    <p:handoutMasterId r:id="rId75"/>
  </p:handoutMasterIdLst>
  <p:sldIdLst>
    <p:sldId id="256" r:id="rId2"/>
    <p:sldId id="257" r:id="rId3"/>
    <p:sldId id="326" r:id="rId4"/>
    <p:sldId id="327" r:id="rId5"/>
    <p:sldId id="328" r:id="rId6"/>
    <p:sldId id="331" r:id="rId7"/>
    <p:sldId id="332" r:id="rId8"/>
    <p:sldId id="333" r:id="rId9"/>
    <p:sldId id="334" r:id="rId10"/>
    <p:sldId id="339" r:id="rId11"/>
    <p:sldId id="335" r:id="rId12"/>
    <p:sldId id="336" r:id="rId13"/>
    <p:sldId id="338" r:id="rId14"/>
    <p:sldId id="353" r:id="rId15"/>
    <p:sldId id="354" r:id="rId16"/>
    <p:sldId id="355" r:id="rId17"/>
    <p:sldId id="356" r:id="rId18"/>
    <p:sldId id="361" r:id="rId19"/>
    <p:sldId id="357" r:id="rId20"/>
    <p:sldId id="358" r:id="rId21"/>
    <p:sldId id="359" r:id="rId22"/>
    <p:sldId id="360" r:id="rId23"/>
    <p:sldId id="337" r:id="rId24"/>
    <p:sldId id="340" r:id="rId25"/>
    <p:sldId id="362" r:id="rId26"/>
    <p:sldId id="363" r:id="rId27"/>
    <p:sldId id="364" r:id="rId28"/>
    <p:sldId id="365" r:id="rId29"/>
    <p:sldId id="366" r:id="rId30"/>
    <p:sldId id="367" r:id="rId31"/>
    <p:sldId id="341" r:id="rId32"/>
    <p:sldId id="368" r:id="rId33"/>
    <p:sldId id="369" r:id="rId34"/>
    <p:sldId id="370" r:id="rId35"/>
    <p:sldId id="371" r:id="rId36"/>
    <p:sldId id="372" r:id="rId37"/>
    <p:sldId id="373" r:id="rId38"/>
    <p:sldId id="374" r:id="rId39"/>
    <p:sldId id="375" r:id="rId40"/>
    <p:sldId id="376" r:id="rId41"/>
    <p:sldId id="377" r:id="rId42"/>
    <p:sldId id="378" r:id="rId43"/>
    <p:sldId id="407" r:id="rId44"/>
    <p:sldId id="408"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421" r:id="rId58"/>
    <p:sldId id="422" r:id="rId59"/>
    <p:sldId id="423" r:id="rId60"/>
    <p:sldId id="424" r:id="rId61"/>
    <p:sldId id="425" r:id="rId62"/>
    <p:sldId id="426" r:id="rId63"/>
    <p:sldId id="427" r:id="rId64"/>
    <p:sldId id="428" r:id="rId65"/>
    <p:sldId id="429" r:id="rId66"/>
    <p:sldId id="430" r:id="rId67"/>
    <p:sldId id="431" r:id="rId68"/>
    <p:sldId id="432" r:id="rId69"/>
    <p:sldId id="433" r:id="rId70"/>
    <p:sldId id="406" r:id="rId71"/>
    <p:sldId id="324" r:id="rId72"/>
    <p:sldId id="316" r:id="rId7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6600"/>
    <a:srgbClr val="CC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4" d="100"/>
          <a:sy n="84" d="100"/>
        </p:scale>
        <p:origin x="869" y="4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8F956-1EBA-4A91-96FC-3604A81CF62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6A44E2C5-8DBF-4639-8888-F0652D6F446E}">
      <dgm:prSet phldrT="[Text]" custT="1">
        <dgm:style>
          <a:lnRef idx="0">
            <a:schemeClr val="dk1"/>
          </a:lnRef>
          <a:fillRef idx="3">
            <a:schemeClr val="dk1"/>
          </a:fillRef>
          <a:effectRef idx="3">
            <a:schemeClr val="dk1"/>
          </a:effectRef>
          <a:fontRef idx="minor">
            <a:schemeClr val="lt1"/>
          </a:fontRef>
        </dgm:style>
      </dgm:prSet>
      <dgm:spPr/>
      <dgm:t>
        <a:bodyPr/>
        <a:lstStyle/>
        <a:p>
          <a:r>
            <a:rPr lang="en-US" sz="2400" dirty="0" smtClean="0">
              <a:effectLst>
                <a:outerShdw blurRad="38100" dist="38100" dir="2700000" algn="tl">
                  <a:srgbClr val="000000">
                    <a:alpha val="43137"/>
                  </a:srgbClr>
                </a:outerShdw>
              </a:effectLst>
            </a:rPr>
            <a:t>Action Team</a:t>
          </a:r>
        </a:p>
        <a:p>
          <a:r>
            <a:rPr lang="en-US" sz="2400" dirty="0" smtClean="0">
              <a:effectLst>
                <a:outerShdw blurRad="38100" dist="38100" dir="2700000" algn="tl">
                  <a:srgbClr val="000000">
                    <a:alpha val="43137"/>
                  </a:srgbClr>
                </a:outerShdw>
              </a:effectLst>
            </a:rPr>
            <a:t> for Partnerships (ATP)</a:t>
          </a:r>
          <a:endParaRPr lang="en-US" sz="2400" dirty="0">
            <a:effectLst>
              <a:outerShdw blurRad="38100" dist="38100" dir="2700000" algn="tl">
                <a:srgbClr val="000000">
                  <a:alpha val="43137"/>
                </a:srgbClr>
              </a:outerShdw>
            </a:effectLst>
          </a:endParaRPr>
        </a:p>
      </dgm:t>
    </dgm:pt>
    <dgm:pt modelId="{80F6B95B-2551-49D0-917E-45FC5ACD0C63}" type="parTrans" cxnId="{1C6C21AF-15A5-4A33-9B29-A14BBEC2EEB3}">
      <dgm:prSet/>
      <dgm:spPr/>
      <dgm:t>
        <a:bodyPr/>
        <a:lstStyle/>
        <a:p>
          <a:endParaRPr lang="en-US"/>
        </a:p>
      </dgm:t>
    </dgm:pt>
    <dgm:pt modelId="{3543DA54-E6F3-47C6-B422-1FE7A0BFA83E}" type="sibTrans" cxnId="{1C6C21AF-15A5-4A33-9B29-A14BBEC2EEB3}">
      <dgm:prSet/>
      <dgm:spPr/>
      <dgm:t>
        <a:bodyPr/>
        <a:lstStyle/>
        <a:p>
          <a:endParaRPr lang="en-US"/>
        </a:p>
      </dgm:t>
    </dgm:pt>
    <dgm:pt modelId="{2865A4C2-84D3-4A53-9C83-8CFFE4ADE1FF}">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effectLst>
                <a:outerShdw blurRad="38100" dist="38100" dir="2700000" algn="tl">
                  <a:srgbClr val="000000">
                    <a:alpha val="43137"/>
                  </a:srgbClr>
                </a:outerShdw>
              </a:effectLst>
            </a:rPr>
            <a:t>Principals</a:t>
          </a:r>
          <a:endParaRPr lang="en-US" dirty="0">
            <a:effectLst>
              <a:outerShdw blurRad="38100" dist="38100" dir="2700000" algn="tl">
                <a:srgbClr val="000000">
                  <a:alpha val="43137"/>
                </a:srgbClr>
              </a:outerShdw>
            </a:effectLst>
          </a:endParaRPr>
        </a:p>
      </dgm:t>
    </dgm:pt>
    <dgm:pt modelId="{AF2BD82F-B409-4127-8573-2C0DFB8C8ED4}" type="parTrans" cxnId="{757A8D98-A8CB-418A-9A6B-F4CA16D3F840}">
      <dgm:prSet/>
      <dgm:spPr/>
      <dgm:t>
        <a:bodyPr/>
        <a:lstStyle/>
        <a:p>
          <a:endParaRPr lang="en-US"/>
        </a:p>
      </dgm:t>
    </dgm:pt>
    <dgm:pt modelId="{842DA89E-A981-46AF-9FBE-5C8A221A58C3}" type="sibTrans" cxnId="{757A8D98-A8CB-418A-9A6B-F4CA16D3F840}">
      <dgm:prSet/>
      <dgm:spPr/>
      <dgm:t>
        <a:bodyPr/>
        <a:lstStyle/>
        <a:p>
          <a:endParaRPr lang="en-US"/>
        </a:p>
      </dgm:t>
    </dgm:pt>
    <dgm:pt modelId="{F8615CB0-85A8-4A59-83DC-CEA81A2EAE54}">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effectLst>
                <a:outerShdw blurRad="38100" dist="38100" dir="2700000" algn="tl">
                  <a:srgbClr val="000000">
                    <a:alpha val="43137"/>
                  </a:srgbClr>
                </a:outerShdw>
              </a:effectLst>
            </a:rPr>
            <a:t>Families</a:t>
          </a:r>
          <a:endParaRPr lang="en-US" dirty="0">
            <a:effectLst>
              <a:outerShdw blurRad="38100" dist="38100" dir="2700000" algn="tl">
                <a:srgbClr val="000000">
                  <a:alpha val="43137"/>
                </a:srgbClr>
              </a:outerShdw>
            </a:effectLst>
          </a:endParaRPr>
        </a:p>
      </dgm:t>
    </dgm:pt>
    <dgm:pt modelId="{42807D30-2144-4F26-AC89-3F6CB73AB72D}" type="parTrans" cxnId="{FBA5EEDC-2380-4DC7-9A02-63FC5EAA3B9A}">
      <dgm:prSet/>
      <dgm:spPr/>
      <dgm:t>
        <a:bodyPr/>
        <a:lstStyle/>
        <a:p>
          <a:endParaRPr lang="en-US"/>
        </a:p>
      </dgm:t>
    </dgm:pt>
    <dgm:pt modelId="{2CC63748-DF42-4EF9-8A7E-3629A08F463F}" type="sibTrans" cxnId="{FBA5EEDC-2380-4DC7-9A02-63FC5EAA3B9A}">
      <dgm:prSet/>
      <dgm:spPr/>
      <dgm:t>
        <a:bodyPr/>
        <a:lstStyle/>
        <a:p>
          <a:endParaRPr lang="en-US"/>
        </a:p>
      </dgm:t>
    </dgm:pt>
    <dgm:pt modelId="{012857E8-576E-4AE8-A2C8-0560DF988377}">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300" dirty="0" smtClean="0">
              <a:effectLst>
                <a:outerShdw blurRad="38100" dist="38100" dir="2700000" algn="tl">
                  <a:srgbClr val="000000">
                    <a:alpha val="43137"/>
                  </a:srgbClr>
                </a:outerShdw>
              </a:effectLst>
            </a:rPr>
            <a:t>Students</a:t>
          </a:r>
        </a:p>
        <a:p>
          <a:r>
            <a:rPr lang="en-US" sz="1200" dirty="0" smtClean="0">
              <a:effectLst>
                <a:outerShdw blurRad="38100" dist="38100" dir="2700000" algn="tl">
                  <a:srgbClr val="000000">
                    <a:alpha val="43137"/>
                  </a:srgbClr>
                </a:outerShdw>
              </a:effectLst>
            </a:rPr>
            <a:t>(High School</a:t>
          </a:r>
        </a:p>
        <a:p>
          <a:r>
            <a:rPr lang="en-US" sz="1200" dirty="0" smtClean="0">
              <a:effectLst>
                <a:outerShdw blurRad="38100" dist="38100" dir="2700000" algn="tl">
                  <a:srgbClr val="000000">
                    <a:alpha val="43137"/>
                  </a:srgbClr>
                </a:outerShdw>
              </a:effectLst>
            </a:rPr>
            <a:t>Only)</a:t>
          </a:r>
          <a:endParaRPr lang="en-US" sz="1200" dirty="0">
            <a:effectLst>
              <a:outerShdw blurRad="38100" dist="38100" dir="2700000" algn="tl">
                <a:srgbClr val="000000">
                  <a:alpha val="43137"/>
                </a:srgbClr>
              </a:outerShdw>
            </a:effectLst>
          </a:endParaRPr>
        </a:p>
      </dgm:t>
    </dgm:pt>
    <dgm:pt modelId="{0DD5DD87-0EE7-46BE-8F70-559C6A7B1ADA}" type="parTrans" cxnId="{3FB368FC-D7B1-47CA-9AA2-4A7D7ED95235}">
      <dgm:prSet/>
      <dgm:spPr/>
      <dgm:t>
        <a:bodyPr/>
        <a:lstStyle/>
        <a:p>
          <a:endParaRPr lang="en-US"/>
        </a:p>
      </dgm:t>
    </dgm:pt>
    <dgm:pt modelId="{2E2C4089-224F-46E7-A15E-E9AED979DB86}" type="sibTrans" cxnId="{3FB368FC-D7B1-47CA-9AA2-4A7D7ED95235}">
      <dgm:prSet/>
      <dgm:spPr/>
      <dgm:t>
        <a:bodyPr/>
        <a:lstStyle/>
        <a:p>
          <a:endParaRPr lang="en-US"/>
        </a:p>
      </dgm:t>
    </dgm:pt>
    <dgm:pt modelId="{22E0F4FA-CDF2-4115-9FD7-BE7AB9AA40D2}">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effectLst>
                <a:outerShdw blurRad="38100" dist="38100" dir="2700000" algn="tl">
                  <a:srgbClr val="000000">
                    <a:alpha val="43137"/>
                  </a:srgbClr>
                </a:outerShdw>
              </a:effectLst>
            </a:rPr>
            <a:t>Other </a:t>
          </a:r>
        </a:p>
        <a:p>
          <a:r>
            <a:rPr lang="en-US" dirty="0" smtClean="0">
              <a:effectLst>
                <a:outerShdw blurRad="38100" dist="38100" dir="2700000" algn="tl">
                  <a:srgbClr val="000000">
                    <a:alpha val="43137"/>
                  </a:srgbClr>
                </a:outerShdw>
              </a:effectLst>
            </a:rPr>
            <a:t>School </a:t>
          </a:r>
        </a:p>
        <a:p>
          <a:r>
            <a:rPr lang="en-US" dirty="0" smtClean="0">
              <a:effectLst>
                <a:outerShdw blurRad="38100" dist="38100" dir="2700000" algn="tl">
                  <a:srgbClr val="000000">
                    <a:alpha val="43137"/>
                  </a:srgbClr>
                </a:outerShdw>
              </a:effectLst>
            </a:rPr>
            <a:t>Personnel</a:t>
          </a:r>
          <a:endParaRPr lang="en-US" dirty="0">
            <a:effectLst>
              <a:outerShdw blurRad="38100" dist="38100" dir="2700000" algn="tl">
                <a:srgbClr val="000000">
                  <a:alpha val="43137"/>
                </a:srgbClr>
              </a:outerShdw>
            </a:effectLst>
          </a:endParaRPr>
        </a:p>
      </dgm:t>
    </dgm:pt>
    <dgm:pt modelId="{971A277D-9324-4B01-A5F8-3CD25ABE61DF}" type="parTrans" cxnId="{7520EA53-C6B5-4AA8-B126-7526B7A9EB2E}">
      <dgm:prSet/>
      <dgm:spPr/>
      <dgm:t>
        <a:bodyPr/>
        <a:lstStyle/>
        <a:p>
          <a:endParaRPr lang="en-US"/>
        </a:p>
      </dgm:t>
    </dgm:pt>
    <dgm:pt modelId="{DE421666-5C50-4586-A1F4-119F4D6AE173}" type="sibTrans" cxnId="{7520EA53-C6B5-4AA8-B126-7526B7A9EB2E}">
      <dgm:prSet/>
      <dgm:spPr/>
      <dgm:t>
        <a:bodyPr/>
        <a:lstStyle/>
        <a:p>
          <a:endParaRPr lang="en-US"/>
        </a:p>
      </dgm:t>
    </dgm:pt>
    <dgm:pt modelId="{9E70CCDC-5B68-4A44-B91A-B89CDD489395}">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effectLst>
                <a:outerShdw blurRad="38100" dist="38100" dir="2700000" algn="tl">
                  <a:srgbClr val="000000">
                    <a:alpha val="43137"/>
                  </a:srgbClr>
                </a:outerShdw>
              </a:effectLst>
            </a:rPr>
            <a:t>Community</a:t>
          </a:r>
        </a:p>
        <a:p>
          <a:r>
            <a:rPr lang="en-US" dirty="0" smtClean="0">
              <a:effectLst>
                <a:outerShdw blurRad="38100" dist="38100" dir="2700000" algn="tl">
                  <a:srgbClr val="000000">
                    <a:alpha val="43137"/>
                  </a:srgbClr>
                </a:outerShdw>
              </a:effectLst>
            </a:rPr>
            <a:t>Partners</a:t>
          </a:r>
          <a:endParaRPr lang="en-US" dirty="0">
            <a:effectLst>
              <a:outerShdw blurRad="38100" dist="38100" dir="2700000" algn="tl">
                <a:srgbClr val="000000">
                  <a:alpha val="43137"/>
                </a:srgbClr>
              </a:outerShdw>
            </a:effectLst>
          </a:endParaRPr>
        </a:p>
      </dgm:t>
    </dgm:pt>
    <dgm:pt modelId="{D8A28E0B-BF99-42CF-8CB3-F3F44DB25714}" type="parTrans" cxnId="{CD1F6F31-732E-4447-8171-CF813B06BDF0}">
      <dgm:prSet/>
      <dgm:spPr/>
      <dgm:t>
        <a:bodyPr/>
        <a:lstStyle/>
        <a:p>
          <a:endParaRPr lang="en-US"/>
        </a:p>
      </dgm:t>
    </dgm:pt>
    <dgm:pt modelId="{79EF0428-5096-4623-A946-4E593392EADD}" type="sibTrans" cxnId="{CD1F6F31-732E-4447-8171-CF813B06BDF0}">
      <dgm:prSet/>
      <dgm:spPr/>
      <dgm:t>
        <a:bodyPr/>
        <a:lstStyle/>
        <a:p>
          <a:endParaRPr lang="en-US"/>
        </a:p>
      </dgm:t>
    </dgm:pt>
    <dgm:pt modelId="{D29E025C-11E5-4E36-957A-85E4B5718FC6}">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effectLst>
                <a:outerShdw blurRad="38100" dist="38100" dir="2700000" algn="tl">
                  <a:srgbClr val="000000">
                    <a:alpha val="43137"/>
                  </a:srgbClr>
                </a:outerShdw>
              </a:effectLst>
            </a:rPr>
            <a:t>Teachers</a:t>
          </a:r>
          <a:endParaRPr lang="en-US" dirty="0">
            <a:effectLst>
              <a:outerShdw blurRad="38100" dist="38100" dir="2700000" algn="tl">
                <a:srgbClr val="000000">
                  <a:alpha val="43137"/>
                </a:srgbClr>
              </a:outerShdw>
            </a:effectLst>
          </a:endParaRPr>
        </a:p>
      </dgm:t>
    </dgm:pt>
    <dgm:pt modelId="{AF211828-0477-49D7-9613-5AAC8704FF8C}" type="parTrans" cxnId="{3DF55CB7-C717-4DC7-AB40-AA6E7406FF5D}">
      <dgm:prSet/>
      <dgm:spPr/>
      <dgm:t>
        <a:bodyPr/>
        <a:lstStyle/>
        <a:p>
          <a:endParaRPr lang="en-US"/>
        </a:p>
      </dgm:t>
    </dgm:pt>
    <dgm:pt modelId="{41EF9CC0-A1D1-4D27-A3ED-C2B3CFD1EA79}" type="sibTrans" cxnId="{3DF55CB7-C717-4DC7-AB40-AA6E7406FF5D}">
      <dgm:prSet/>
      <dgm:spPr/>
      <dgm:t>
        <a:bodyPr/>
        <a:lstStyle/>
        <a:p>
          <a:endParaRPr lang="en-US"/>
        </a:p>
      </dgm:t>
    </dgm:pt>
    <dgm:pt modelId="{A794560B-C05A-474D-AD71-3EDA29EDCA83}" type="pres">
      <dgm:prSet presAssocID="{BFF8F956-1EBA-4A91-96FC-3604A81CF626}" presName="Name0" presStyleCnt="0">
        <dgm:presLayoutVars>
          <dgm:chPref val="1"/>
          <dgm:dir/>
          <dgm:animOne val="branch"/>
          <dgm:animLvl val="lvl"/>
          <dgm:resizeHandles/>
        </dgm:presLayoutVars>
      </dgm:prSet>
      <dgm:spPr/>
      <dgm:t>
        <a:bodyPr/>
        <a:lstStyle/>
        <a:p>
          <a:endParaRPr lang="en-US"/>
        </a:p>
      </dgm:t>
    </dgm:pt>
    <dgm:pt modelId="{91EB9568-F180-4634-9CE2-BD90688CC8F8}" type="pres">
      <dgm:prSet presAssocID="{6A44E2C5-8DBF-4639-8888-F0652D6F446E}" presName="vertOne" presStyleCnt="0"/>
      <dgm:spPr/>
    </dgm:pt>
    <dgm:pt modelId="{3AB36D74-F855-4477-9B78-D542CE185B4B}" type="pres">
      <dgm:prSet presAssocID="{6A44E2C5-8DBF-4639-8888-F0652D6F446E}" presName="txOne" presStyleLbl="node0" presStyleIdx="0" presStyleCnt="2">
        <dgm:presLayoutVars>
          <dgm:chPref val="3"/>
        </dgm:presLayoutVars>
      </dgm:prSet>
      <dgm:spPr/>
      <dgm:t>
        <a:bodyPr/>
        <a:lstStyle/>
        <a:p>
          <a:endParaRPr lang="en-US"/>
        </a:p>
      </dgm:t>
    </dgm:pt>
    <dgm:pt modelId="{233D4DEE-F3EB-4C81-AD18-7911B3E6C3DE}" type="pres">
      <dgm:prSet presAssocID="{6A44E2C5-8DBF-4639-8888-F0652D6F446E}" presName="parTransOne" presStyleCnt="0"/>
      <dgm:spPr/>
    </dgm:pt>
    <dgm:pt modelId="{00C21D52-DF2F-4D25-9590-AD322B4167F1}" type="pres">
      <dgm:prSet presAssocID="{6A44E2C5-8DBF-4639-8888-F0652D6F446E}" presName="horzOne" presStyleCnt="0"/>
      <dgm:spPr/>
    </dgm:pt>
    <dgm:pt modelId="{B9EAEE2C-2F23-439E-82BF-6BB24E1D7BE7}" type="pres">
      <dgm:prSet presAssocID="{2865A4C2-84D3-4A53-9C83-8CFFE4ADE1FF}" presName="vertTwo" presStyleCnt="0"/>
      <dgm:spPr/>
    </dgm:pt>
    <dgm:pt modelId="{C3FC58EB-5B46-4DE7-A4DE-DAA3DD55D4BA}" type="pres">
      <dgm:prSet presAssocID="{2865A4C2-84D3-4A53-9C83-8CFFE4ADE1FF}" presName="txTwo" presStyleLbl="node2" presStyleIdx="0" presStyleCnt="2" custScaleX="48176" custLinFactNeighborX="-25660" custLinFactNeighborY="9698">
        <dgm:presLayoutVars>
          <dgm:chPref val="3"/>
        </dgm:presLayoutVars>
      </dgm:prSet>
      <dgm:spPr/>
      <dgm:t>
        <a:bodyPr/>
        <a:lstStyle/>
        <a:p>
          <a:endParaRPr lang="en-US"/>
        </a:p>
      </dgm:t>
    </dgm:pt>
    <dgm:pt modelId="{9C660D46-871D-4EAD-9213-002F119C050A}" type="pres">
      <dgm:prSet presAssocID="{2865A4C2-84D3-4A53-9C83-8CFFE4ADE1FF}" presName="parTransTwo" presStyleCnt="0"/>
      <dgm:spPr/>
    </dgm:pt>
    <dgm:pt modelId="{D80B3708-123D-4F63-A39E-4EE374D1306F}" type="pres">
      <dgm:prSet presAssocID="{2865A4C2-84D3-4A53-9C83-8CFFE4ADE1FF}" presName="horzTwo" presStyleCnt="0"/>
      <dgm:spPr/>
    </dgm:pt>
    <dgm:pt modelId="{E50298A9-2B7D-4D84-967D-BAB55A5D6455}" type="pres">
      <dgm:prSet presAssocID="{F8615CB0-85A8-4A59-83DC-CEA81A2EAE54}" presName="vertThree" presStyleCnt="0"/>
      <dgm:spPr/>
    </dgm:pt>
    <dgm:pt modelId="{60CC0172-4671-49C6-9223-40B15FBFC3C6}" type="pres">
      <dgm:prSet presAssocID="{F8615CB0-85A8-4A59-83DC-CEA81A2EAE54}" presName="txThree" presStyleLbl="node3" presStyleIdx="0" presStyleCnt="3">
        <dgm:presLayoutVars>
          <dgm:chPref val="3"/>
        </dgm:presLayoutVars>
      </dgm:prSet>
      <dgm:spPr/>
      <dgm:t>
        <a:bodyPr/>
        <a:lstStyle/>
        <a:p>
          <a:endParaRPr lang="en-US"/>
        </a:p>
      </dgm:t>
    </dgm:pt>
    <dgm:pt modelId="{06BE412D-96E2-4029-B239-8AB6D6C288B8}" type="pres">
      <dgm:prSet presAssocID="{F8615CB0-85A8-4A59-83DC-CEA81A2EAE54}" presName="horzThree" presStyleCnt="0"/>
      <dgm:spPr/>
    </dgm:pt>
    <dgm:pt modelId="{E0F8D95C-5305-40AE-8D09-F397450B739A}" type="pres">
      <dgm:prSet presAssocID="{2CC63748-DF42-4EF9-8A7E-3629A08F463F}" presName="sibSpaceThree" presStyleCnt="0"/>
      <dgm:spPr/>
    </dgm:pt>
    <dgm:pt modelId="{1D07F7D8-239F-454F-8B99-BC6B61F9F11E}" type="pres">
      <dgm:prSet presAssocID="{012857E8-576E-4AE8-A2C8-0560DF988377}" presName="vertThree" presStyleCnt="0"/>
      <dgm:spPr/>
    </dgm:pt>
    <dgm:pt modelId="{6F258E2A-E3DB-4F68-89BB-605C0B54DBAF}" type="pres">
      <dgm:prSet presAssocID="{012857E8-576E-4AE8-A2C8-0560DF988377}" presName="txThree" presStyleLbl="node3" presStyleIdx="1" presStyleCnt="3">
        <dgm:presLayoutVars>
          <dgm:chPref val="3"/>
        </dgm:presLayoutVars>
      </dgm:prSet>
      <dgm:spPr/>
      <dgm:t>
        <a:bodyPr/>
        <a:lstStyle/>
        <a:p>
          <a:endParaRPr lang="en-US"/>
        </a:p>
      </dgm:t>
    </dgm:pt>
    <dgm:pt modelId="{91A221F2-4148-4799-BD60-C72BED7F3754}" type="pres">
      <dgm:prSet presAssocID="{012857E8-576E-4AE8-A2C8-0560DF988377}" presName="horzThree" presStyleCnt="0"/>
      <dgm:spPr/>
    </dgm:pt>
    <dgm:pt modelId="{33B43465-1E9E-4348-8934-35254CBFE593}" type="pres">
      <dgm:prSet presAssocID="{842DA89E-A981-46AF-9FBE-5C8A221A58C3}" presName="sibSpaceTwo" presStyleCnt="0"/>
      <dgm:spPr/>
    </dgm:pt>
    <dgm:pt modelId="{55379319-ACB1-4B30-804D-879B88C6BB8E}" type="pres">
      <dgm:prSet presAssocID="{22E0F4FA-CDF2-4115-9FD7-BE7AB9AA40D2}" presName="vertTwo" presStyleCnt="0"/>
      <dgm:spPr/>
    </dgm:pt>
    <dgm:pt modelId="{836DBE3B-9750-425B-9CE6-E09BD8D9535B}" type="pres">
      <dgm:prSet presAssocID="{22E0F4FA-CDF2-4115-9FD7-BE7AB9AA40D2}" presName="txTwo" presStyleLbl="node2" presStyleIdx="1" presStyleCnt="2">
        <dgm:presLayoutVars>
          <dgm:chPref val="3"/>
        </dgm:presLayoutVars>
      </dgm:prSet>
      <dgm:spPr/>
      <dgm:t>
        <a:bodyPr/>
        <a:lstStyle/>
        <a:p>
          <a:endParaRPr lang="en-US"/>
        </a:p>
      </dgm:t>
    </dgm:pt>
    <dgm:pt modelId="{C66F4D69-A954-4717-8FAE-43D48E9086A3}" type="pres">
      <dgm:prSet presAssocID="{22E0F4FA-CDF2-4115-9FD7-BE7AB9AA40D2}" presName="parTransTwo" presStyleCnt="0"/>
      <dgm:spPr/>
    </dgm:pt>
    <dgm:pt modelId="{E156A237-C5C2-48EF-99AF-A41BB3085CE5}" type="pres">
      <dgm:prSet presAssocID="{22E0F4FA-CDF2-4115-9FD7-BE7AB9AA40D2}" presName="horzTwo" presStyleCnt="0"/>
      <dgm:spPr/>
    </dgm:pt>
    <dgm:pt modelId="{2070E057-AD8F-408A-8716-4F7AD731D0B9}" type="pres">
      <dgm:prSet presAssocID="{9E70CCDC-5B68-4A44-B91A-B89CDD489395}" presName="vertThree" presStyleCnt="0"/>
      <dgm:spPr/>
    </dgm:pt>
    <dgm:pt modelId="{2EC8A799-92C1-4B97-AE6F-F743134D528E}" type="pres">
      <dgm:prSet presAssocID="{9E70CCDC-5B68-4A44-B91A-B89CDD489395}" presName="txThree" presStyleLbl="node3" presStyleIdx="2" presStyleCnt="3">
        <dgm:presLayoutVars>
          <dgm:chPref val="3"/>
        </dgm:presLayoutVars>
      </dgm:prSet>
      <dgm:spPr/>
      <dgm:t>
        <a:bodyPr/>
        <a:lstStyle/>
        <a:p>
          <a:endParaRPr lang="en-US"/>
        </a:p>
      </dgm:t>
    </dgm:pt>
    <dgm:pt modelId="{E69AE954-D3AD-4BCE-908D-58AB5B68CBAC}" type="pres">
      <dgm:prSet presAssocID="{9E70CCDC-5B68-4A44-B91A-B89CDD489395}" presName="horzThree" presStyleCnt="0"/>
      <dgm:spPr/>
    </dgm:pt>
    <dgm:pt modelId="{751C257A-EA51-4025-9B3B-53504DF484F9}" type="pres">
      <dgm:prSet presAssocID="{3543DA54-E6F3-47C6-B422-1FE7A0BFA83E}" presName="sibSpaceOne" presStyleCnt="0"/>
      <dgm:spPr/>
    </dgm:pt>
    <dgm:pt modelId="{BC453F99-C189-4B4E-B050-A7EDC0E6C7AE}" type="pres">
      <dgm:prSet presAssocID="{D29E025C-11E5-4E36-957A-85E4B5718FC6}" presName="vertOne" presStyleCnt="0"/>
      <dgm:spPr/>
    </dgm:pt>
    <dgm:pt modelId="{5592E1C5-7FB0-4452-BE79-E1214860B9AA}" type="pres">
      <dgm:prSet presAssocID="{D29E025C-11E5-4E36-957A-85E4B5718FC6}" presName="txOne" presStyleLbl="node0" presStyleIdx="1" presStyleCnt="2" custScaleX="91393" custLinFactX="-100000" custLinFactY="5482" custLinFactNeighborX="-117136" custLinFactNeighborY="100000">
        <dgm:presLayoutVars>
          <dgm:chPref val="3"/>
        </dgm:presLayoutVars>
      </dgm:prSet>
      <dgm:spPr/>
      <dgm:t>
        <a:bodyPr/>
        <a:lstStyle/>
        <a:p>
          <a:endParaRPr lang="en-US"/>
        </a:p>
      </dgm:t>
    </dgm:pt>
    <dgm:pt modelId="{89A78BEF-A327-404B-BAEA-0FA72FBCB32B}" type="pres">
      <dgm:prSet presAssocID="{D29E025C-11E5-4E36-957A-85E4B5718FC6}" presName="horzOne" presStyleCnt="0"/>
      <dgm:spPr/>
    </dgm:pt>
  </dgm:ptLst>
  <dgm:cxnLst>
    <dgm:cxn modelId="{757A8D98-A8CB-418A-9A6B-F4CA16D3F840}" srcId="{6A44E2C5-8DBF-4639-8888-F0652D6F446E}" destId="{2865A4C2-84D3-4A53-9C83-8CFFE4ADE1FF}" srcOrd="0" destOrd="0" parTransId="{AF2BD82F-B409-4127-8573-2C0DFB8C8ED4}" sibTransId="{842DA89E-A981-46AF-9FBE-5C8A221A58C3}"/>
    <dgm:cxn modelId="{3FB368FC-D7B1-47CA-9AA2-4A7D7ED95235}" srcId="{2865A4C2-84D3-4A53-9C83-8CFFE4ADE1FF}" destId="{012857E8-576E-4AE8-A2C8-0560DF988377}" srcOrd="1" destOrd="0" parTransId="{0DD5DD87-0EE7-46BE-8F70-559C6A7B1ADA}" sibTransId="{2E2C4089-224F-46E7-A15E-E9AED979DB86}"/>
    <dgm:cxn modelId="{086702A7-3008-4524-B41F-C6AC52695EEE}" type="presOf" srcId="{012857E8-576E-4AE8-A2C8-0560DF988377}" destId="{6F258E2A-E3DB-4F68-89BB-605C0B54DBAF}" srcOrd="0" destOrd="0" presId="urn:microsoft.com/office/officeart/2005/8/layout/hierarchy4"/>
    <dgm:cxn modelId="{3DF55CB7-C717-4DC7-AB40-AA6E7406FF5D}" srcId="{BFF8F956-1EBA-4A91-96FC-3604A81CF626}" destId="{D29E025C-11E5-4E36-957A-85E4B5718FC6}" srcOrd="1" destOrd="0" parTransId="{AF211828-0477-49D7-9613-5AAC8704FF8C}" sibTransId="{41EF9CC0-A1D1-4D27-A3ED-C2B3CFD1EA79}"/>
    <dgm:cxn modelId="{374E5B01-FDCE-45EE-A914-925E1F735FF0}" type="presOf" srcId="{22E0F4FA-CDF2-4115-9FD7-BE7AB9AA40D2}" destId="{836DBE3B-9750-425B-9CE6-E09BD8D9535B}" srcOrd="0" destOrd="0" presId="urn:microsoft.com/office/officeart/2005/8/layout/hierarchy4"/>
    <dgm:cxn modelId="{FB91E1E7-CFB2-4759-9744-5006DCCF2CAE}" type="presOf" srcId="{6A44E2C5-8DBF-4639-8888-F0652D6F446E}" destId="{3AB36D74-F855-4477-9B78-D542CE185B4B}" srcOrd="0" destOrd="0" presId="urn:microsoft.com/office/officeart/2005/8/layout/hierarchy4"/>
    <dgm:cxn modelId="{7520EA53-C6B5-4AA8-B126-7526B7A9EB2E}" srcId="{6A44E2C5-8DBF-4639-8888-F0652D6F446E}" destId="{22E0F4FA-CDF2-4115-9FD7-BE7AB9AA40D2}" srcOrd="1" destOrd="0" parTransId="{971A277D-9324-4B01-A5F8-3CD25ABE61DF}" sibTransId="{DE421666-5C50-4586-A1F4-119F4D6AE173}"/>
    <dgm:cxn modelId="{FBA5EEDC-2380-4DC7-9A02-63FC5EAA3B9A}" srcId="{2865A4C2-84D3-4A53-9C83-8CFFE4ADE1FF}" destId="{F8615CB0-85A8-4A59-83DC-CEA81A2EAE54}" srcOrd="0" destOrd="0" parTransId="{42807D30-2144-4F26-AC89-3F6CB73AB72D}" sibTransId="{2CC63748-DF42-4EF9-8A7E-3629A08F463F}"/>
    <dgm:cxn modelId="{892B9C5D-88FE-4D6E-8430-A26231351A41}" type="presOf" srcId="{D29E025C-11E5-4E36-957A-85E4B5718FC6}" destId="{5592E1C5-7FB0-4452-BE79-E1214860B9AA}" srcOrd="0" destOrd="0" presId="urn:microsoft.com/office/officeart/2005/8/layout/hierarchy4"/>
    <dgm:cxn modelId="{1C6C21AF-15A5-4A33-9B29-A14BBEC2EEB3}" srcId="{BFF8F956-1EBA-4A91-96FC-3604A81CF626}" destId="{6A44E2C5-8DBF-4639-8888-F0652D6F446E}" srcOrd="0" destOrd="0" parTransId="{80F6B95B-2551-49D0-917E-45FC5ACD0C63}" sibTransId="{3543DA54-E6F3-47C6-B422-1FE7A0BFA83E}"/>
    <dgm:cxn modelId="{0D96D89D-9FC3-47CB-81CF-831883D8349A}" type="presOf" srcId="{2865A4C2-84D3-4A53-9C83-8CFFE4ADE1FF}" destId="{C3FC58EB-5B46-4DE7-A4DE-DAA3DD55D4BA}" srcOrd="0" destOrd="0" presId="urn:microsoft.com/office/officeart/2005/8/layout/hierarchy4"/>
    <dgm:cxn modelId="{CD1F6F31-732E-4447-8171-CF813B06BDF0}" srcId="{22E0F4FA-CDF2-4115-9FD7-BE7AB9AA40D2}" destId="{9E70CCDC-5B68-4A44-B91A-B89CDD489395}" srcOrd="0" destOrd="0" parTransId="{D8A28E0B-BF99-42CF-8CB3-F3F44DB25714}" sibTransId="{79EF0428-5096-4623-A946-4E593392EADD}"/>
    <dgm:cxn modelId="{986E3E33-AB72-43C4-9066-DD1D77917647}" type="presOf" srcId="{BFF8F956-1EBA-4A91-96FC-3604A81CF626}" destId="{A794560B-C05A-474D-AD71-3EDA29EDCA83}" srcOrd="0" destOrd="0" presId="urn:microsoft.com/office/officeart/2005/8/layout/hierarchy4"/>
    <dgm:cxn modelId="{D9775F64-49AF-4946-A4EC-BD17655C3836}" type="presOf" srcId="{9E70CCDC-5B68-4A44-B91A-B89CDD489395}" destId="{2EC8A799-92C1-4B97-AE6F-F743134D528E}" srcOrd="0" destOrd="0" presId="urn:microsoft.com/office/officeart/2005/8/layout/hierarchy4"/>
    <dgm:cxn modelId="{4E107189-4BF2-469F-A1D4-2708D50DB047}" type="presOf" srcId="{F8615CB0-85A8-4A59-83DC-CEA81A2EAE54}" destId="{60CC0172-4671-49C6-9223-40B15FBFC3C6}" srcOrd="0" destOrd="0" presId="urn:microsoft.com/office/officeart/2005/8/layout/hierarchy4"/>
    <dgm:cxn modelId="{950DEF5C-BDDD-4C14-8A1D-8E4A2AC7CD24}" type="presParOf" srcId="{A794560B-C05A-474D-AD71-3EDA29EDCA83}" destId="{91EB9568-F180-4634-9CE2-BD90688CC8F8}" srcOrd="0" destOrd="0" presId="urn:microsoft.com/office/officeart/2005/8/layout/hierarchy4"/>
    <dgm:cxn modelId="{A00E041C-C0B2-4341-B87A-6A7B4872EF5D}" type="presParOf" srcId="{91EB9568-F180-4634-9CE2-BD90688CC8F8}" destId="{3AB36D74-F855-4477-9B78-D542CE185B4B}" srcOrd="0" destOrd="0" presId="urn:microsoft.com/office/officeart/2005/8/layout/hierarchy4"/>
    <dgm:cxn modelId="{CC7FE5D2-E86A-44D1-A5E7-132A8EBD00C1}" type="presParOf" srcId="{91EB9568-F180-4634-9CE2-BD90688CC8F8}" destId="{233D4DEE-F3EB-4C81-AD18-7911B3E6C3DE}" srcOrd="1" destOrd="0" presId="urn:microsoft.com/office/officeart/2005/8/layout/hierarchy4"/>
    <dgm:cxn modelId="{70D416C1-C3FB-48A5-9AE4-C747179CCFB4}" type="presParOf" srcId="{91EB9568-F180-4634-9CE2-BD90688CC8F8}" destId="{00C21D52-DF2F-4D25-9590-AD322B4167F1}" srcOrd="2" destOrd="0" presId="urn:microsoft.com/office/officeart/2005/8/layout/hierarchy4"/>
    <dgm:cxn modelId="{11D810D6-BF93-4719-8B2E-67BCCC2B417D}" type="presParOf" srcId="{00C21D52-DF2F-4D25-9590-AD322B4167F1}" destId="{B9EAEE2C-2F23-439E-82BF-6BB24E1D7BE7}" srcOrd="0" destOrd="0" presId="urn:microsoft.com/office/officeart/2005/8/layout/hierarchy4"/>
    <dgm:cxn modelId="{2722B70D-1B95-4D01-B0A4-882C903CE770}" type="presParOf" srcId="{B9EAEE2C-2F23-439E-82BF-6BB24E1D7BE7}" destId="{C3FC58EB-5B46-4DE7-A4DE-DAA3DD55D4BA}" srcOrd="0" destOrd="0" presId="urn:microsoft.com/office/officeart/2005/8/layout/hierarchy4"/>
    <dgm:cxn modelId="{D8D2D062-A2B9-4302-9DFD-FF5C3C801EB1}" type="presParOf" srcId="{B9EAEE2C-2F23-439E-82BF-6BB24E1D7BE7}" destId="{9C660D46-871D-4EAD-9213-002F119C050A}" srcOrd="1" destOrd="0" presId="urn:microsoft.com/office/officeart/2005/8/layout/hierarchy4"/>
    <dgm:cxn modelId="{695418F1-6153-410D-A285-DC96CD5025C5}" type="presParOf" srcId="{B9EAEE2C-2F23-439E-82BF-6BB24E1D7BE7}" destId="{D80B3708-123D-4F63-A39E-4EE374D1306F}" srcOrd="2" destOrd="0" presId="urn:microsoft.com/office/officeart/2005/8/layout/hierarchy4"/>
    <dgm:cxn modelId="{37A03CD3-F187-48E3-A39D-313518383EAD}" type="presParOf" srcId="{D80B3708-123D-4F63-A39E-4EE374D1306F}" destId="{E50298A9-2B7D-4D84-967D-BAB55A5D6455}" srcOrd="0" destOrd="0" presId="urn:microsoft.com/office/officeart/2005/8/layout/hierarchy4"/>
    <dgm:cxn modelId="{A3BF2BA5-3BF9-4AB4-8CE1-AC77BE0CEA75}" type="presParOf" srcId="{E50298A9-2B7D-4D84-967D-BAB55A5D6455}" destId="{60CC0172-4671-49C6-9223-40B15FBFC3C6}" srcOrd="0" destOrd="0" presId="urn:microsoft.com/office/officeart/2005/8/layout/hierarchy4"/>
    <dgm:cxn modelId="{70B4A133-9569-4FEC-B1E6-8F21824A29C9}" type="presParOf" srcId="{E50298A9-2B7D-4D84-967D-BAB55A5D6455}" destId="{06BE412D-96E2-4029-B239-8AB6D6C288B8}" srcOrd="1" destOrd="0" presId="urn:microsoft.com/office/officeart/2005/8/layout/hierarchy4"/>
    <dgm:cxn modelId="{902179DD-AE05-43F8-AE57-042CB7B66F6F}" type="presParOf" srcId="{D80B3708-123D-4F63-A39E-4EE374D1306F}" destId="{E0F8D95C-5305-40AE-8D09-F397450B739A}" srcOrd="1" destOrd="0" presId="urn:microsoft.com/office/officeart/2005/8/layout/hierarchy4"/>
    <dgm:cxn modelId="{0474ED42-94F6-44AD-82FA-CBBE2FBC933B}" type="presParOf" srcId="{D80B3708-123D-4F63-A39E-4EE374D1306F}" destId="{1D07F7D8-239F-454F-8B99-BC6B61F9F11E}" srcOrd="2" destOrd="0" presId="urn:microsoft.com/office/officeart/2005/8/layout/hierarchy4"/>
    <dgm:cxn modelId="{D4D213EB-BD94-4C61-BC6C-5CCE56F74B8B}" type="presParOf" srcId="{1D07F7D8-239F-454F-8B99-BC6B61F9F11E}" destId="{6F258E2A-E3DB-4F68-89BB-605C0B54DBAF}" srcOrd="0" destOrd="0" presId="urn:microsoft.com/office/officeart/2005/8/layout/hierarchy4"/>
    <dgm:cxn modelId="{53AD6C6E-AB67-4D2D-B38B-A2A7EE757582}" type="presParOf" srcId="{1D07F7D8-239F-454F-8B99-BC6B61F9F11E}" destId="{91A221F2-4148-4799-BD60-C72BED7F3754}" srcOrd="1" destOrd="0" presId="urn:microsoft.com/office/officeart/2005/8/layout/hierarchy4"/>
    <dgm:cxn modelId="{FF19FBC7-9FD5-4BA5-B0F1-43C91BCB1FFF}" type="presParOf" srcId="{00C21D52-DF2F-4D25-9590-AD322B4167F1}" destId="{33B43465-1E9E-4348-8934-35254CBFE593}" srcOrd="1" destOrd="0" presId="urn:microsoft.com/office/officeart/2005/8/layout/hierarchy4"/>
    <dgm:cxn modelId="{40D0C72A-F461-4224-B963-A2B2531CABBD}" type="presParOf" srcId="{00C21D52-DF2F-4D25-9590-AD322B4167F1}" destId="{55379319-ACB1-4B30-804D-879B88C6BB8E}" srcOrd="2" destOrd="0" presId="urn:microsoft.com/office/officeart/2005/8/layout/hierarchy4"/>
    <dgm:cxn modelId="{47357F65-3AB4-4562-9EE1-968F9DDF7765}" type="presParOf" srcId="{55379319-ACB1-4B30-804D-879B88C6BB8E}" destId="{836DBE3B-9750-425B-9CE6-E09BD8D9535B}" srcOrd="0" destOrd="0" presId="urn:microsoft.com/office/officeart/2005/8/layout/hierarchy4"/>
    <dgm:cxn modelId="{9434AF55-D82D-48EC-AB5B-F0BCB7568062}" type="presParOf" srcId="{55379319-ACB1-4B30-804D-879B88C6BB8E}" destId="{C66F4D69-A954-4717-8FAE-43D48E9086A3}" srcOrd="1" destOrd="0" presId="urn:microsoft.com/office/officeart/2005/8/layout/hierarchy4"/>
    <dgm:cxn modelId="{BF85E287-4708-4BFF-8506-9B0728F53552}" type="presParOf" srcId="{55379319-ACB1-4B30-804D-879B88C6BB8E}" destId="{E156A237-C5C2-48EF-99AF-A41BB3085CE5}" srcOrd="2" destOrd="0" presId="urn:microsoft.com/office/officeart/2005/8/layout/hierarchy4"/>
    <dgm:cxn modelId="{62E8F01A-2B12-4606-9525-48DC657A57A2}" type="presParOf" srcId="{E156A237-C5C2-48EF-99AF-A41BB3085CE5}" destId="{2070E057-AD8F-408A-8716-4F7AD731D0B9}" srcOrd="0" destOrd="0" presId="urn:microsoft.com/office/officeart/2005/8/layout/hierarchy4"/>
    <dgm:cxn modelId="{B9A2EB10-72C4-43C7-9E2C-3ED728628E39}" type="presParOf" srcId="{2070E057-AD8F-408A-8716-4F7AD731D0B9}" destId="{2EC8A799-92C1-4B97-AE6F-F743134D528E}" srcOrd="0" destOrd="0" presId="urn:microsoft.com/office/officeart/2005/8/layout/hierarchy4"/>
    <dgm:cxn modelId="{FBD54F3B-52E8-40AD-A2F2-FF547E901C5F}" type="presParOf" srcId="{2070E057-AD8F-408A-8716-4F7AD731D0B9}" destId="{E69AE954-D3AD-4BCE-908D-58AB5B68CBAC}" srcOrd="1" destOrd="0" presId="urn:microsoft.com/office/officeart/2005/8/layout/hierarchy4"/>
    <dgm:cxn modelId="{9C85A3E4-5530-48BC-B949-A1B44455F79B}" type="presParOf" srcId="{A794560B-C05A-474D-AD71-3EDA29EDCA83}" destId="{751C257A-EA51-4025-9B3B-53504DF484F9}" srcOrd="1" destOrd="0" presId="urn:microsoft.com/office/officeart/2005/8/layout/hierarchy4"/>
    <dgm:cxn modelId="{638A16FA-0033-4309-89A5-658C3AD1123D}" type="presParOf" srcId="{A794560B-C05A-474D-AD71-3EDA29EDCA83}" destId="{BC453F99-C189-4B4E-B050-A7EDC0E6C7AE}" srcOrd="2" destOrd="0" presId="urn:microsoft.com/office/officeart/2005/8/layout/hierarchy4"/>
    <dgm:cxn modelId="{39E1130F-19B1-44CF-A3FF-ECAEC127F814}" type="presParOf" srcId="{BC453F99-C189-4B4E-B050-A7EDC0E6C7AE}" destId="{5592E1C5-7FB0-4452-BE79-E1214860B9AA}" srcOrd="0" destOrd="0" presId="urn:microsoft.com/office/officeart/2005/8/layout/hierarchy4"/>
    <dgm:cxn modelId="{47C2E987-CDED-4F42-862B-5B9406CFD345}" type="presParOf" srcId="{BC453F99-C189-4B4E-B050-A7EDC0E6C7AE}" destId="{89A78BEF-A327-404B-BAEA-0FA72FBCB32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64" tIns="46583" rIns="93164" bIns="46583"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3164" tIns="46583" rIns="93164" bIns="46583" rtlCol="0"/>
          <a:lstStyle>
            <a:lvl1pPr algn="r">
              <a:defRPr sz="1200"/>
            </a:lvl1pPr>
          </a:lstStyle>
          <a:p>
            <a:pPr>
              <a:defRPr/>
            </a:pPr>
            <a:fld id="{878B7704-3763-41C0-A223-E42BE021F3C3}" type="datetimeFigureOut">
              <a:rPr lang="en-US"/>
              <a:pPr>
                <a:defRPr/>
              </a:pPr>
              <a:t>11/18/2015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3164" tIns="46583" rIns="93164" bIns="46583"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3164" tIns="46583" rIns="93164" bIns="46583" rtlCol="0" anchor="b"/>
          <a:lstStyle>
            <a:lvl1pPr algn="r">
              <a:defRPr sz="1200"/>
            </a:lvl1pPr>
          </a:lstStyle>
          <a:p>
            <a:pPr>
              <a:defRPr/>
            </a:pPr>
            <a:fld id="{54D3301D-6291-46CB-A7CB-1E7726902E0E}" type="slidenum">
              <a:rPr lang="en-US"/>
              <a:pPr>
                <a:defRPr/>
              </a:pPr>
              <a:t>‹#›</a:t>
            </a:fld>
            <a:endParaRPr lang="en-US" dirty="0"/>
          </a:p>
        </p:txBody>
      </p:sp>
    </p:spTree>
    <p:extLst>
      <p:ext uri="{BB962C8B-B14F-4D97-AF65-F5344CB8AC3E}">
        <p14:creationId xmlns:p14="http://schemas.microsoft.com/office/powerpoint/2010/main" val="739552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4" tIns="46583" rIns="93164" bIns="46583" numCol="1" anchor="t" anchorCtr="0" compatLnSpc="1">
            <a:prstTxWarp prst="textNoShape">
              <a:avLst/>
            </a:prstTxWarp>
          </a:bodyPr>
          <a:lstStyle>
            <a:lvl1pPr>
              <a:defRPr sz="1200"/>
            </a:lvl1pPr>
          </a:lstStyle>
          <a:p>
            <a:pPr>
              <a:defRPr/>
            </a:pPr>
            <a:endParaRPr lang="en-US" dirty="0"/>
          </a:p>
        </p:txBody>
      </p:sp>
      <p:sp>
        <p:nvSpPr>
          <p:cNvPr id="58371" name="Rectangle 3"/>
          <p:cNvSpPr>
            <a:spLocks noGrp="1" noChangeArrowheads="1"/>
          </p:cNvSpPr>
          <p:nvPr>
            <p:ph type="dt" idx="1"/>
          </p:nvPr>
        </p:nvSpPr>
        <p:spPr bwMode="auto">
          <a:xfrm>
            <a:off x="3970341" y="0"/>
            <a:ext cx="3038475" cy="465138"/>
          </a:xfrm>
          <a:prstGeom prst="rect">
            <a:avLst/>
          </a:prstGeom>
          <a:noFill/>
          <a:ln w="9525">
            <a:noFill/>
            <a:miter lim="800000"/>
            <a:headEnd/>
            <a:tailEnd/>
          </a:ln>
          <a:effectLst/>
        </p:spPr>
        <p:txBody>
          <a:bodyPr vert="horz" wrap="square" lIns="93164" tIns="46583" rIns="93164" bIns="46583" numCol="1" anchor="t" anchorCtr="0" compatLnSpc="1">
            <a:prstTxWarp prst="textNoShape">
              <a:avLst/>
            </a:prstTxWarp>
          </a:bodyPr>
          <a:lstStyle>
            <a:lvl1pPr algn="r">
              <a:defRPr sz="1200"/>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64" tIns="46583" rIns="93164"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64" tIns="46583" rIns="93164" bIns="46583" numCol="1" anchor="b" anchorCtr="0" compatLnSpc="1">
            <a:prstTxWarp prst="textNoShape">
              <a:avLst/>
            </a:prstTxWarp>
          </a:bodyPr>
          <a:lstStyle>
            <a:lvl1pPr>
              <a:defRPr sz="1200"/>
            </a:lvl1pPr>
          </a:lstStyle>
          <a:p>
            <a:pPr>
              <a:defRPr/>
            </a:pPr>
            <a:endParaRPr lang="en-US" dirty="0"/>
          </a:p>
        </p:txBody>
      </p:sp>
      <p:sp>
        <p:nvSpPr>
          <p:cNvPr id="58375" name="Rectangle 7"/>
          <p:cNvSpPr>
            <a:spLocks noGrp="1" noChangeArrowheads="1"/>
          </p:cNvSpPr>
          <p:nvPr>
            <p:ph type="sldNum" sz="quarter" idx="5"/>
          </p:nvPr>
        </p:nvSpPr>
        <p:spPr bwMode="auto">
          <a:xfrm>
            <a:off x="3970341" y="8829675"/>
            <a:ext cx="3038475" cy="465138"/>
          </a:xfrm>
          <a:prstGeom prst="rect">
            <a:avLst/>
          </a:prstGeom>
          <a:noFill/>
          <a:ln w="9525">
            <a:noFill/>
            <a:miter lim="800000"/>
            <a:headEnd/>
            <a:tailEnd/>
          </a:ln>
          <a:effectLst/>
        </p:spPr>
        <p:txBody>
          <a:bodyPr vert="horz" wrap="square" lIns="93164" tIns="46583" rIns="93164" bIns="46583" numCol="1" anchor="b" anchorCtr="0" compatLnSpc="1">
            <a:prstTxWarp prst="textNoShape">
              <a:avLst/>
            </a:prstTxWarp>
          </a:bodyPr>
          <a:lstStyle>
            <a:lvl1pPr algn="r">
              <a:defRPr sz="1200"/>
            </a:lvl1pPr>
          </a:lstStyle>
          <a:p>
            <a:pPr>
              <a:defRPr/>
            </a:pPr>
            <a:fld id="{3010B6DD-857E-4122-8BF7-E53F2DB94932}" type="slidenum">
              <a:rPr lang="en-US"/>
              <a:pPr>
                <a:defRPr/>
              </a:pPr>
              <a:t>‹#›</a:t>
            </a:fld>
            <a:endParaRPr lang="en-US" dirty="0"/>
          </a:p>
        </p:txBody>
      </p:sp>
    </p:spTree>
    <p:extLst>
      <p:ext uri="{BB962C8B-B14F-4D97-AF65-F5344CB8AC3E}">
        <p14:creationId xmlns:p14="http://schemas.microsoft.com/office/powerpoint/2010/main" val="344020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a:t>
            </a:fld>
            <a:endParaRPr lang="en-US" dirty="0"/>
          </a:p>
        </p:txBody>
      </p:sp>
    </p:spTree>
    <p:extLst>
      <p:ext uri="{BB962C8B-B14F-4D97-AF65-F5344CB8AC3E}">
        <p14:creationId xmlns:p14="http://schemas.microsoft.com/office/powerpoint/2010/main" val="275588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10</a:t>
            </a:fld>
            <a:endParaRPr lang="en-US"/>
          </a:p>
        </p:txBody>
      </p:sp>
    </p:spTree>
    <p:extLst>
      <p:ext uri="{BB962C8B-B14F-4D97-AF65-F5344CB8AC3E}">
        <p14:creationId xmlns:p14="http://schemas.microsoft.com/office/powerpoint/2010/main" val="372839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11</a:t>
            </a:fld>
            <a:endParaRPr lang="en-US"/>
          </a:p>
        </p:txBody>
      </p:sp>
    </p:spTree>
    <p:extLst>
      <p:ext uri="{BB962C8B-B14F-4D97-AF65-F5344CB8AC3E}">
        <p14:creationId xmlns:p14="http://schemas.microsoft.com/office/powerpoint/2010/main" val="256765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12</a:t>
            </a:fld>
            <a:endParaRPr lang="en-US"/>
          </a:p>
        </p:txBody>
      </p:sp>
    </p:spTree>
    <p:extLst>
      <p:ext uri="{BB962C8B-B14F-4D97-AF65-F5344CB8AC3E}">
        <p14:creationId xmlns:p14="http://schemas.microsoft.com/office/powerpoint/2010/main" val="293676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13</a:t>
            </a:fld>
            <a:endParaRPr lang="en-US"/>
          </a:p>
        </p:txBody>
      </p:sp>
    </p:spTree>
    <p:extLst>
      <p:ext uri="{BB962C8B-B14F-4D97-AF65-F5344CB8AC3E}">
        <p14:creationId xmlns:p14="http://schemas.microsoft.com/office/powerpoint/2010/main" val="232722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14</a:t>
            </a:fld>
            <a:endParaRPr lang="en-US"/>
          </a:p>
        </p:txBody>
      </p:sp>
    </p:spTree>
    <p:extLst>
      <p:ext uri="{BB962C8B-B14F-4D97-AF65-F5344CB8AC3E}">
        <p14:creationId xmlns:p14="http://schemas.microsoft.com/office/powerpoint/2010/main" val="4263539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15</a:t>
            </a:fld>
            <a:endParaRPr lang="en-US"/>
          </a:p>
        </p:txBody>
      </p:sp>
    </p:spTree>
    <p:extLst>
      <p:ext uri="{BB962C8B-B14F-4D97-AF65-F5344CB8AC3E}">
        <p14:creationId xmlns:p14="http://schemas.microsoft.com/office/powerpoint/2010/main" val="2540830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16</a:t>
            </a:fld>
            <a:endParaRPr lang="en-US"/>
          </a:p>
        </p:txBody>
      </p:sp>
    </p:spTree>
    <p:extLst>
      <p:ext uri="{BB962C8B-B14F-4D97-AF65-F5344CB8AC3E}">
        <p14:creationId xmlns:p14="http://schemas.microsoft.com/office/powerpoint/2010/main" val="280097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17</a:t>
            </a:fld>
            <a:endParaRPr lang="en-US"/>
          </a:p>
        </p:txBody>
      </p:sp>
    </p:spTree>
    <p:extLst>
      <p:ext uri="{BB962C8B-B14F-4D97-AF65-F5344CB8AC3E}">
        <p14:creationId xmlns:p14="http://schemas.microsoft.com/office/powerpoint/2010/main" val="66952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18</a:t>
            </a:fld>
            <a:endParaRPr lang="en-US"/>
          </a:p>
        </p:txBody>
      </p:sp>
    </p:spTree>
    <p:extLst>
      <p:ext uri="{BB962C8B-B14F-4D97-AF65-F5344CB8AC3E}">
        <p14:creationId xmlns:p14="http://schemas.microsoft.com/office/powerpoint/2010/main" val="256075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19</a:t>
            </a:fld>
            <a:endParaRPr lang="en-US"/>
          </a:p>
        </p:txBody>
      </p:sp>
    </p:spTree>
    <p:extLst>
      <p:ext uri="{BB962C8B-B14F-4D97-AF65-F5344CB8AC3E}">
        <p14:creationId xmlns:p14="http://schemas.microsoft.com/office/powerpoint/2010/main" val="225943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a:t>
            </a:fld>
            <a:endParaRPr lang="en-US" dirty="0"/>
          </a:p>
        </p:txBody>
      </p:sp>
    </p:spTree>
    <p:extLst>
      <p:ext uri="{BB962C8B-B14F-4D97-AF65-F5344CB8AC3E}">
        <p14:creationId xmlns:p14="http://schemas.microsoft.com/office/powerpoint/2010/main" val="11451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20</a:t>
            </a:fld>
            <a:endParaRPr lang="en-US"/>
          </a:p>
        </p:txBody>
      </p:sp>
    </p:spTree>
    <p:extLst>
      <p:ext uri="{BB962C8B-B14F-4D97-AF65-F5344CB8AC3E}">
        <p14:creationId xmlns:p14="http://schemas.microsoft.com/office/powerpoint/2010/main" val="2759014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21</a:t>
            </a:fld>
            <a:endParaRPr lang="en-US"/>
          </a:p>
        </p:txBody>
      </p:sp>
    </p:spTree>
    <p:extLst>
      <p:ext uri="{BB962C8B-B14F-4D97-AF65-F5344CB8AC3E}">
        <p14:creationId xmlns:p14="http://schemas.microsoft.com/office/powerpoint/2010/main" val="2386119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22</a:t>
            </a:fld>
            <a:endParaRPr lang="en-US"/>
          </a:p>
        </p:txBody>
      </p:sp>
    </p:spTree>
    <p:extLst>
      <p:ext uri="{BB962C8B-B14F-4D97-AF65-F5344CB8AC3E}">
        <p14:creationId xmlns:p14="http://schemas.microsoft.com/office/powerpoint/2010/main" val="1626759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23</a:t>
            </a:fld>
            <a:endParaRPr lang="en-US"/>
          </a:p>
        </p:txBody>
      </p:sp>
    </p:spTree>
    <p:extLst>
      <p:ext uri="{BB962C8B-B14F-4D97-AF65-F5344CB8AC3E}">
        <p14:creationId xmlns:p14="http://schemas.microsoft.com/office/powerpoint/2010/main" val="1088868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24</a:t>
            </a:fld>
            <a:endParaRPr lang="en-US"/>
          </a:p>
        </p:txBody>
      </p:sp>
    </p:spTree>
    <p:extLst>
      <p:ext uri="{BB962C8B-B14F-4D97-AF65-F5344CB8AC3E}">
        <p14:creationId xmlns:p14="http://schemas.microsoft.com/office/powerpoint/2010/main" val="1699075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25</a:t>
            </a:fld>
            <a:endParaRPr lang="en-US" dirty="0"/>
          </a:p>
        </p:txBody>
      </p:sp>
    </p:spTree>
    <p:extLst>
      <p:ext uri="{BB962C8B-B14F-4D97-AF65-F5344CB8AC3E}">
        <p14:creationId xmlns:p14="http://schemas.microsoft.com/office/powerpoint/2010/main" val="2805870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26</a:t>
            </a:fld>
            <a:endParaRPr lang="en-US"/>
          </a:p>
        </p:txBody>
      </p:sp>
    </p:spTree>
    <p:extLst>
      <p:ext uri="{BB962C8B-B14F-4D97-AF65-F5344CB8AC3E}">
        <p14:creationId xmlns:p14="http://schemas.microsoft.com/office/powerpoint/2010/main" val="703113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27</a:t>
            </a:fld>
            <a:endParaRPr lang="en-US"/>
          </a:p>
        </p:txBody>
      </p:sp>
    </p:spTree>
    <p:extLst>
      <p:ext uri="{BB962C8B-B14F-4D97-AF65-F5344CB8AC3E}">
        <p14:creationId xmlns:p14="http://schemas.microsoft.com/office/powerpoint/2010/main" val="3207879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28</a:t>
            </a:fld>
            <a:endParaRPr lang="en-US"/>
          </a:p>
        </p:txBody>
      </p:sp>
    </p:spTree>
    <p:extLst>
      <p:ext uri="{BB962C8B-B14F-4D97-AF65-F5344CB8AC3E}">
        <p14:creationId xmlns:p14="http://schemas.microsoft.com/office/powerpoint/2010/main" val="1038627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29</a:t>
            </a:fld>
            <a:endParaRPr lang="en-US"/>
          </a:p>
        </p:txBody>
      </p:sp>
    </p:spTree>
    <p:extLst>
      <p:ext uri="{BB962C8B-B14F-4D97-AF65-F5344CB8AC3E}">
        <p14:creationId xmlns:p14="http://schemas.microsoft.com/office/powerpoint/2010/main" val="153938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3</a:t>
            </a:fld>
            <a:endParaRPr lang="en-US" dirty="0"/>
          </a:p>
        </p:txBody>
      </p:sp>
    </p:spTree>
    <p:extLst>
      <p:ext uri="{BB962C8B-B14F-4D97-AF65-F5344CB8AC3E}">
        <p14:creationId xmlns:p14="http://schemas.microsoft.com/office/powerpoint/2010/main" val="1068695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30</a:t>
            </a:fld>
            <a:endParaRPr lang="en-US"/>
          </a:p>
        </p:txBody>
      </p:sp>
    </p:spTree>
    <p:extLst>
      <p:ext uri="{BB962C8B-B14F-4D97-AF65-F5344CB8AC3E}">
        <p14:creationId xmlns:p14="http://schemas.microsoft.com/office/powerpoint/2010/main" val="1999914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31</a:t>
            </a:fld>
            <a:endParaRPr lang="en-US" dirty="0"/>
          </a:p>
        </p:txBody>
      </p:sp>
    </p:spTree>
    <p:extLst>
      <p:ext uri="{BB962C8B-B14F-4D97-AF65-F5344CB8AC3E}">
        <p14:creationId xmlns:p14="http://schemas.microsoft.com/office/powerpoint/2010/main" val="795206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32</a:t>
            </a:fld>
            <a:endParaRPr lang="en-US" dirty="0"/>
          </a:p>
        </p:txBody>
      </p:sp>
    </p:spTree>
    <p:extLst>
      <p:ext uri="{BB962C8B-B14F-4D97-AF65-F5344CB8AC3E}">
        <p14:creationId xmlns:p14="http://schemas.microsoft.com/office/powerpoint/2010/main" val="387433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71</a:t>
            </a:fld>
            <a:endParaRPr lang="en-US" dirty="0"/>
          </a:p>
        </p:txBody>
      </p:sp>
    </p:spTree>
    <p:extLst>
      <p:ext uri="{BB962C8B-B14F-4D97-AF65-F5344CB8AC3E}">
        <p14:creationId xmlns:p14="http://schemas.microsoft.com/office/powerpoint/2010/main" val="1587896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72</a:t>
            </a:fld>
            <a:endParaRPr lang="en-US" dirty="0"/>
          </a:p>
        </p:txBody>
      </p:sp>
    </p:spTree>
    <p:extLst>
      <p:ext uri="{BB962C8B-B14F-4D97-AF65-F5344CB8AC3E}">
        <p14:creationId xmlns:p14="http://schemas.microsoft.com/office/powerpoint/2010/main" val="169197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4</a:t>
            </a:fld>
            <a:endParaRPr lang="en-US" dirty="0"/>
          </a:p>
        </p:txBody>
      </p:sp>
    </p:spTree>
    <p:extLst>
      <p:ext uri="{BB962C8B-B14F-4D97-AF65-F5344CB8AC3E}">
        <p14:creationId xmlns:p14="http://schemas.microsoft.com/office/powerpoint/2010/main" val="24670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5</a:t>
            </a:fld>
            <a:endParaRPr lang="en-US"/>
          </a:p>
        </p:txBody>
      </p:sp>
    </p:spTree>
    <p:extLst>
      <p:ext uri="{BB962C8B-B14F-4D97-AF65-F5344CB8AC3E}">
        <p14:creationId xmlns:p14="http://schemas.microsoft.com/office/powerpoint/2010/main" val="429149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6</a:t>
            </a:fld>
            <a:endParaRPr lang="en-US"/>
          </a:p>
        </p:txBody>
      </p:sp>
    </p:spTree>
    <p:extLst>
      <p:ext uri="{BB962C8B-B14F-4D97-AF65-F5344CB8AC3E}">
        <p14:creationId xmlns:p14="http://schemas.microsoft.com/office/powerpoint/2010/main" val="371117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7</a:t>
            </a:fld>
            <a:endParaRPr lang="en-US"/>
          </a:p>
        </p:txBody>
      </p:sp>
    </p:spTree>
    <p:extLst>
      <p:ext uri="{BB962C8B-B14F-4D97-AF65-F5344CB8AC3E}">
        <p14:creationId xmlns:p14="http://schemas.microsoft.com/office/powerpoint/2010/main" val="416869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8</a:t>
            </a:fld>
            <a:endParaRPr lang="en-US"/>
          </a:p>
        </p:txBody>
      </p:sp>
    </p:spTree>
    <p:extLst>
      <p:ext uri="{BB962C8B-B14F-4D97-AF65-F5344CB8AC3E}">
        <p14:creationId xmlns:p14="http://schemas.microsoft.com/office/powerpoint/2010/main" val="382451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10B6DD-857E-4122-8BF7-E53F2DB94932}" type="slidenum">
              <a:rPr lang="en-US" smtClean="0"/>
              <a:pPr>
                <a:defRPr/>
              </a:pPr>
              <a:t>9</a:t>
            </a:fld>
            <a:endParaRPr lang="en-US"/>
          </a:p>
        </p:txBody>
      </p:sp>
    </p:spTree>
    <p:extLst>
      <p:ext uri="{BB962C8B-B14F-4D97-AF65-F5344CB8AC3E}">
        <p14:creationId xmlns:p14="http://schemas.microsoft.com/office/powerpoint/2010/main" val="1364765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524000" y="1524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137293"/>
            <a:ext cx="2133600" cy="365125"/>
          </a:xfrm>
        </p:spPr>
        <p:txBody>
          <a:bodyPr/>
          <a:lstStyle/>
          <a:p>
            <a:pPr>
              <a:defRPr/>
            </a:pPr>
            <a:endParaRPr lang="en-US" dirty="0"/>
          </a:p>
        </p:txBody>
      </p:sp>
      <p:sp>
        <p:nvSpPr>
          <p:cNvPr id="5" name="Footer Placeholder 4"/>
          <p:cNvSpPr>
            <a:spLocks noGrp="1"/>
          </p:cNvSpPr>
          <p:nvPr>
            <p:ph type="ftr" sz="quarter" idx="11"/>
          </p:nvPr>
        </p:nvSpPr>
        <p:spPr>
          <a:xfrm>
            <a:off x="3124200" y="6172200"/>
            <a:ext cx="2895600" cy="365125"/>
          </a:xfrm>
        </p:spPr>
        <p:txBody>
          <a:bodyPr/>
          <a:lstStyle/>
          <a:p>
            <a:pPr>
              <a:defRPr/>
            </a:pPr>
            <a:endParaRPr lang="en-US" dirty="0"/>
          </a:p>
        </p:txBody>
      </p:sp>
      <p:sp>
        <p:nvSpPr>
          <p:cNvPr id="6" name="Slide Number Placeholder 5"/>
          <p:cNvSpPr>
            <a:spLocks noGrp="1"/>
          </p:cNvSpPr>
          <p:nvPr>
            <p:ph type="sldNum" sz="quarter" idx="12"/>
          </p:nvPr>
        </p:nvSpPr>
        <p:spPr>
          <a:xfrm>
            <a:off x="6553200" y="6172200"/>
            <a:ext cx="2133600" cy="365125"/>
          </a:xfrm>
        </p:spPr>
        <p:txBody>
          <a:bodyPr/>
          <a:lstStyle/>
          <a:p>
            <a:pPr>
              <a:defRPr/>
            </a:pPr>
            <a:fld id="{8EFC2F89-DFE7-4017-8F7A-7571DAC429A6}" type="slidenum">
              <a:rPr lang="en-US" smtClean="0"/>
              <a:pPr>
                <a:defRPr/>
              </a:pPr>
              <a:t>‹#›</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0" y="6400800"/>
            <a:ext cx="9252959" cy="722440"/>
          </a:xfrm>
          <a:prstGeom prst="rect">
            <a:avLst/>
          </a:prstGeom>
        </p:spPr>
      </p:pic>
    </p:spTree>
    <p:extLst>
      <p:ext uri="{BB962C8B-B14F-4D97-AF65-F5344CB8AC3E}">
        <p14:creationId xmlns:p14="http://schemas.microsoft.com/office/powerpoint/2010/main" val="109231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82AEFC-F7F4-4DDB-AFC9-3813C7262E50}" type="slidenum">
              <a:rPr lang="en-US" smtClean="0"/>
              <a:pPr>
                <a:defRPr/>
              </a:pPr>
              <a:t>‹#›</a:t>
            </a:fld>
            <a:endParaRPr lang="en-US" dirty="0"/>
          </a:p>
        </p:txBody>
      </p:sp>
    </p:spTree>
    <p:extLst>
      <p:ext uri="{BB962C8B-B14F-4D97-AF65-F5344CB8AC3E}">
        <p14:creationId xmlns:p14="http://schemas.microsoft.com/office/powerpoint/2010/main" val="399505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6E224A1-3A22-4BD3-B87B-EBE7C8BF9F2D}" type="slidenum">
              <a:rPr lang="en-US" smtClean="0"/>
              <a:pPr>
                <a:defRPr/>
              </a:pPr>
              <a:t>‹#›</a:t>
            </a:fld>
            <a:endParaRPr lang="en-US" dirty="0"/>
          </a:p>
        </p:txBody>
      </p:sp>
    </p:spTree>
    <p:extLst>
      <p:ext uri="{BB962C8B-B14F-4D97-AF65-F5344CB8AC3E}">
        <p14:creationId xmlns:p14="http://schemas.microsoft.com/office/powerpoint/2010/main" val="65498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2262A01-697C-47AC-B3B6-E76246EC9C79}" type="slidenum">
              <a:rPr lang="en-US" smtClean="0"/>
              <a:pPr>
                <a:defRPr/>
              </a:pPr>
              <a:t>‹#›</a:t>
            </a:fld>
            <a:endParaRPr lang="en-US" dirty="0"/>
          </a:p>
        </p:txBody>
      </p:sp>
    </p:spTree>
    <p:extLst>
      <p:ext uri="{BB962C8B-B14F-4D97-AF65-F5344CB8AC3E}">
        <p14:creationId xmlns:p14="http://schemas.microsoft.com/office/powerpoint/2010/main" val="63081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F95E43-84E6-4C3C-B9C6-38949118D6BD}" type="slidenum">
              <a:rPr lang="en-US" smtClean="0"/>
              <a:pPr>
                <a:defRPr/>
              </a:pPr>
              <a:t>‹#›</a:t>
            </a:fld>
            <a:endParaRPr lang="en-US" dirty="0"/>
          </a:p>
        </p:txBody>
      </p:sp>
    </p:spTree>
    <p:extLst>
      <p:ext uri="{BB962C8B-B14F-4D97-AF65-F5344CB8AC3E}">
        <p14:creationId xmlns:p14="http://schemas.microsoft.com/office/powerpoint/2010/main" val="272591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612B0FB-ECF9-405E-9FB3-B3DB583705CE}" type="slidenum">
              <a:rPr lang="en-US" smtClean="0"/>
              <a:pPr>
                <a:defRPr/>
              </a:pPr>
              <a:t>‹#›</a:t>
            </a:fld>
            <a:endParaRPr lang="en-US" dirty="0"/>
          </a:p>
        </p:txBody>
      </p:sp>
    </p:spTree>
    <p:extLst>
      <p:ext uri="{BB962C8B-B14F-4D97-AF65-F5344CB8AC3E}">
        <p14:creationId xmlns:p14="http://schemas.microsoft.com/office/powerpoint/2010/main" val="238929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1B3F213-4E02-45E4-AC6D-D2AC80E12495}" type="slidenum">
              <a:rPr lang="en-US" smtClean="0"/>
              <a:pPr>
                <a:defRPr/>
              </a:pPr>
              <a:t>‹#›</a:t>
            </a:fld>
            <a:endParaRPr lang="en-US" dirty="0"/>
          </a:p>
        </p:txBody>
      </p:sp>
    </p:spTree>
    <p:extLst>
      <p:ext uri="{BB962C8B-B14F-4D97-AF65-F5344CB8AC3E}">
        <p14:creationId xmlns:p14="http://schemas.microsoft.com/office/powerpoint/2010/main" val="382026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18E5C5F-0995-4D98-8CB1-BC1FA2FFDA12}" type="slidenum">
              <a:rPr lang="en-US" smtClean="0"/>
              <a:pPr>
                <a:defRPr/>
              </a:pPr>
              <a:t>‹#›</a:t>
            </a:fld>
            <a:endParaRPr lang="en-US" dirty="0"/>
          </a:p>
        </p:txBody>
      </p:sp>
    </p:spTree>
    <p:extLst>
      <p:ext uri="{BB962C8B-B14F-4D97-AF65-F5344CB8AC3E}">
        <p14:creationId xmlns:p14="http://schemas.microsoft.com/office/powerpoint/2010/main" val="287360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C0E33A3-5A1A-4646-821B-44009ECB6C24}" type="slidenum">
              <a:rPr lang="en-US" smtClean="0"/>
              <a:pPr>
                <a:defRPr/>
              </a:pPr>
              <a:t>‹#›</a:t>
            </a:fld>
            <a:endParaRPr lang="en-US" dirty="0"/>
          </a:p>
        </p:txBody>
      </p:sp>
    </p:spTree>
    <p:extLst>
      <p:ext uri="{BB962C8B-B14F-4D97-AF65-F5344CB8AC3E}">
        <p14:creationId xmlns:p14="http://schemas.microsoft.com/office/powerpoint/2010/main" val="328227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95DE4D4-5E13-4A0C-BA2E-B8126297FAE6}" type="slidenum">
              <a:rPr lang="en-US" smtClean="0"/>
              <a:pPr>
                <a:defRPr/>
              </a:pPr>
              <a:t>‹#›</a:t>
            </a:fld>
            <a:endParaRPr lang="en-US" dirty="0"/>
          </a:p>
        </p:txBody>
      </p:sp>
    </p:spTree>
    <p:extLst>
      <p:ext uri="{BB962C8B-B14F-4D97-AF65-F5344CB8AC3E}">
        <p14:creationId xmlns:p14="http://schemas.microsoft.com/office/powerpoint/2010/main" val="247308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AAE5A39-ADFD-49E4-8B80-872A23E67A84}" type="slidenum">
              <a:rPr lang="en-US" smtClean="0"/>
              <a:pPr>
                <a:defRPr/>
              </a:pPr>
              <a:t>‹#›</a:t>
            </a:fld>
            <a:endParaRPr lang="en-US" dirty="0"/>
          </a:p>
        </p:txBody>
      </p:sp>
    </p:spTree>
    <p:extLst>
      <p:ext uri="{BB962C8B-B14F-4D97-AF65-F5344CB8AC3E}">
        <p14:creationId xmlns:p14="http://schemas.microsoft.com/office/powerpoint/2010/main" val="226203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58D1A48-2E40-4B51-9C5F-01542201444A}" type="slidenum">
              <a:rPr lang="en-US" smtClean="0"/>
              <a:pPr>
                <a:defRPr/>
              </a:pPr>
              <a:t>‹#›</a:t>
            </a:fld>
            <a:endParaRPr lang="en-US" dirty="0"/>
          </a:p>
        </p:txBody>
      </p:sp>
    </p:spTree>
    <p:extLst>
      <p:ext uri="{BB962C8B-B14F-4D97-AF65-F5344CB8AC3E}">
        <p14:creationId xmlns:p14="http://schemas.microsoft.com/office/powerpoint/2010/main" val="18240646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5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27885" y="692696"/>
            <a:ext cx="5544616" cy="2160240"/>
          </a:xfrm>
        </p:spPr>
        <p:txBody>
          <a:bodyPr>
            <a:normAutofit/>
          </a:bodyPr>
          <a:lstStyle/>
          <a:p>
            <a:pPr eaLnBrk="1" hangingPunct="1">
              <a:defRPr/>
            </a:pPr>
            <a:r>
              <a:rPr lang="en-US" sz="4000" b="1" dirty="0" smtClean="0">
                <a:solidFill>
                  <a:schemeClr val="bg1"/>
                </a:solidFill>
                <a:effectLst>
                  <a:outerShdw blurRad="38100" dist="38100" dir="2700000" algn="tl">
                    <a:srgbClr val="000000">
                      <a:alpha val="43137"/>
                    </a:srgbClr>
                  </a:outerShdw>
                </a:effectLst>
                <a:latin typeface="Myriad Pro" pitchFamily="34" charset="0"/>
              </a:rPr>
              <a:t>Effective Strategies for</a:t>
            </a:r>
            <a:br>
              <a:rPr lang="en-US" sz="4000" b="1" dirty="0" smtClean="0">
                <a:solidFill>
                  <a:schemeClr val="bg1"/>
                </a:solidFill>
                <a:effectLst>
                  <a:outerShdw blurRad="38100" dist="38100" dir="2700000" algn="tl">
                    <a:srgbClr val="000000">
                      <a:alpha val="43137"/>
                    </a:srgbClr>
                  </a:outerShdw>
                </a:effectLst>
                <a:latin typeface="Myriad Pro" pitchFamily="34" charset="0"/>
              </a:rPr>
            </a:br>
            <a:r>
              <a:rPr lang="en-US" sz="4000" b="1" dirty="0" smtClean="0">
                <a:solidFill>
                  <a:schemeClr val="bg1"/>
                </a:solidFill>
                <a:effectLst>
                  <a:outerShdw blurRad="38100" dist="38100" dir="2700000" algn="tl">
                    <a:srgbClr val="000000">
                      <a:alpha val="43137"/>
                    </a:srgbClr>
                  </a:outerShdw>
                </a:effectLst>
                <a:latin typeface="Myriad Pro" pitchFamily="34" charset="0"/>
              </a:rPr>
              <a:t>Parental Involvement</a:t>
            </a:r>
          </a:p>
        </p:txBody>
      </p:sp>
      <p:sp>
        <p:nvSpPr>
          <p:cNvPr id="4" name="TextBox 3"/>
          <p:cNvSpPr txBox="1"/>
          <p:nvPr/>
        </p:nvSpPr>
        <p:spPr>
          <a:xfrm>
            <a:off x="3995936" y="3142709"/>
            <a:ext cx="4896544" cy="646331"/>
          </a:xfrm>
          <a:prstGeom prst="rect">
            <a:avLst/>
          </a:prstGeom>
          <a:noFill/>
        </p:spPr>
        <p:txBody>
          <a:bodyPr wrap="square" rtlCol="0">
            <a:spAutoFit/>
          </a:bodyPr>
          <a:lstStyle/>
          <a:p>
            <a:pPr algn="ctr"/>
            <a:r>
              <a:rPr lang="en-US" sz="3600" b="1" smtClean="0">
                <a:solidFill>
                  <a:srgbClr val="000066"/>
                </a:solidFill>
                <a:effectLst>
                  <a:outerShdw blurRad="38100" dist="38100" dir="2700000" algn="tl">
                    <a:srgbClr val="000000">
                      <a:alpha val="43137"/>
                    </a:srgbClr>
                  </a:outerShdw>
                </a:effectLst>
              </a:rPr>
              <a:t>2015-2016</a:t>
            </a:r>
            <a:endParaRPr lang="en-US" sz="3600" b="1" dirty="0">
              <a:solidFill>
                <a:srgbClr val="000066"/>
              </a:solidFill>
              <a:effectLst>
                <a:outerShdw blurRad="38100" dist="38100" dir="2700000" algn="tl">
                  <a:srgbClr val="000000">
                    <a:alpha val="43137"/>
                  </a:srgbClr>
                </a:outerShdw>
              </a:effectLst>
            </a:endParaRPr>
          </a:p>
        </p:txBody>
      </p:sp>
      <p:sp>
        <p:nvSpPr>
          <p:cNvPr id="5" name="TextBox 4"/>
          <p:cNvSpPr txBox="1"/>
          <p:nvPr/>
        </p:nvSpPr>
        <p:spPr>
          <a:xfrm>
            <a:off x="3923928" y="4941168"/>
            <a:ext cx="4896544" cy="830997"/>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rPr>
              <a:t>presented by</a:t>
            </a:r>
          </a:p>
          <a:p>
            <a:pPr algn="ctr"/>
            <a:r>
              <a:rPr lang="en-US" sz="2400" dirty="0" smtClean="0">
                <a:solidFill>
                  <a:schemeClr val="bg1"/>
                </a:solidFill>
                <a:effectLst>
                  <a:outerShdw blurRad="38100" dist="38100" dir="2700000" algn="tl">
                    <a:srgbClr val="000000">
                      <a:alpha val="43137"/>
                    </a:srgbClr>
                  </a:outerShdw>
                </a:effectLst>
              </a:rPr>
              <a:t>Marlon Cousin, Title I Coordinator</a:t>
            </a:r>
            <a:endParaRPr lang="en-US" sz="2400" dirty="0">
              <a:solidFill>
                <a:schemeClr val="bg1"/>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4624"/>
            <a:ext cx="8229600" cy="11430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3 Main Reasons to Involve Parents</a:t>
            </a:r>
            <a:endParaRPr lang="en-US" sz="28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988840"/>
            <a:ext cx="8229600" cy="4608512"/>
          </a:xfrm>
        </p:spPr>
        <p:txBody>
          <a:bodyPr>
            <a:normAutofit/>
          </a:bodyPr>
          <a:lstStyle/>
          <a:p>
            <a:pPr marL="533400" indent="-533400">
              <a:buFont typeface="Wingdings" pitchFamily="2" charset="2"/>
              <a:buAutoNum type="arabicPeriod"/>
            </a:pPr>
            <a:r>
              <a:rPr lang="en-US" dirty="0">
                <a:solidFill>
                  <a:srgbClr val="000066"/>
                </a:solidFill>
                <a:effectLst>
                  <a:outerShdw blurRad="38100" dist="38100" dir="2700000" algn="tl">
                    <a:srgbClr val="000000">
                      <a:alpha val="43137"/>
                    </a:srgbClr>
                  </a:outerShdw>
                </a:effectLst>
              </a:rPr>
              <a:t>Parental participation helps the children; especially the Male influence</a:t>
            </a:r>
          </a:p>
          <a:p>
            <a:pPr marL="533400" indent="-533400">
              <a:buFont typeface="Wingdings" pitchFamily="2" charset="2"/>
              <a:buAutoNum type="arabicPeriod"/>
            </a:pPr>
            <a:endParaRPr lang="en-US" dirty="0">
              <a:solidFill>
                <a:srgbClr val="000066"/>
              </a:solidFill>
              <a:effectLst>
                <a:outerShdw blurRad="38100" dist="38100" dir="2700000" algn="tl">
                  <a:srgbClr val="000000">
                    <a:alpha val="43137"/>
                  </a:srgbClr>
                </a:outerShdw>
              </a:effectLst>
            </a:endParaRPr>
          </a:p>
          <a:p>
            <a:pPr marL="533400" indent="-533400">
              <a:buFont typeface="Wingdings" pitchFamily="2" charset="2"/>
              <a:buAutoNum type="arabicPeriod"/>
            </a:pPr>
            <a:r>
              <a:rPr lang="en-US" dirty="0">
                <a:solidFill>
                  <a:srgbClr val="000066"/>
                </a:solidFill>
                <a:effectLst>
                  <a:outerShdw blurRad="38100" dist="38100" dir="2700000" algn="tl">
                    <a:srgbClr val="000000">
                      <a:alpha val="43137"/>
                    </a:srgbClr>
                  </a:outerShdw>
                </a:effectLst>
              </a:rPr>
              <a:t>It benefits the educational program.</a:t>
            </a:r>
          </a:p>
          <a:p>
            <a:pPr marL="533400" indent="-533400">
              <a:buFont typeface="Wingdings" pitchFamily="2" charset="2"/>
              <a:buAutoNum type="arabicPeriod"/>
            </a:pPr>
            <a:endParaRPr lang="en-US" dirty="0">
              <a:solidFill>
                <a:srgbClr val="000066"/>
              </a:solidFill>
              <a:effectLst>
                <a:outerShdw blurRad="38100" dist="38100" dir="2700000" algn="tl">
                  <a:srgbClr val="000000">
                    <a:alpha val="43137"/>
                  </a:srgbClr>
                </a:outerShdw>
              </a:effectLst>
            </a:endParaRPr>
          </a:p>
          <a:p>
            <a:pPr marL="533400" indent="-533400">
              <a:buFont typeface="Wingdings" pitchFamily="2" charset="2"/>
              <a:buAutoNum type="arabicPeriod"/>
            </a:pPr>
            <a:r>
              <a:rPr lang="en-US" dirty="0">
                <a:solidFill>
                  <a:srgbClr val="000066"/>
                </a:solidFill>
                <a:effectLst>
                  <a:outerShdw blurRad="38100" dist="38100" dir="2700000" algn="tl">
                    <a:srgbClr val="000000">
                      <a:alpha val="43137"/>
                    </a:srgbClr>
                  </a:outerShdw>
                </a:effectLst>
              </a:rPr>
              <a:t>It is rewarding to the parents themselves.</a:t>
            </a:r>
          </a:p>
        </p:txBody>
      </p:sp>
    </p:spTree>
    <p:extLst>
      <p:ext uri="{BB962C8B-B14F-4D97-AF65-F5344CB8AC3E}">
        <p14:creationId xmlns:p14="http://schemas.microsoft.com/office/powerpoint/2010/main" val="126877969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107" y="2564904"/>
            <a:ext cx="4195109" cy="4176464"/>
          </a:xfrm>
          <a:prstGeom prst="rect">
            <a:avLst/>
          </a:prstGeom>
        </p:spPr>
      </p:pic>
      <p:sp>
        <p:nvSpPr>
          <p:cNvPr id="8" name="Rectangle 7"/>
          <p:cNvSpPr/>
          <p:nvPr/>
        </p:nvSpPr>
        <p:spPr>
          <a:xfrm>
            <a:off x="3599892" y="4509120"/>
            <a:ext cx="194421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6333" y="4293096"/>
            <a:ext cx="2073779" cy="83099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TEAM</a:t>
            </a:r>
          </a:p>
          <a:p>
            <a:pPr algn="ctr"/>
            <a:r>
              <a:rPr lang="en-US" sz="2400" b="1" dirty="0" smtClean="0">
                <a:effectLst>
                  <a:outerShdw blurRad="38100" dist="38100" dir="2700000" algn="tl">
                    <a:srgbClr val="000000">
                      <a:alpha val="43137"/>
                    </a:srgbClr>
                  </a:outerShdw>
                </a:effectLst>
              </a:rPr>
              <a:t>APPROACH</a:t>
            </a:r>
            <a:endParaRPr lang="en-US" sz="2400"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611560" y="1484784"/>
            <a:ext cx="8229600" cy="1143000"/>
          </a:xfrm>
        </p:spPr>
        <p:txBody>
          <a:bodyPr>
            <a:noAutofit/>
          </a:bodyPr>
          <a:lstStyle/>
          <a:p>
            <a:r>
              <a:rPr lang="en-US" sz="3600" b="1" dirty="0" smtClean="0">
                <a:solidFill>
                  <a:srgbClr val="000066"/>
                </a:solidFill>
                <a:effectLst>
                  <a:outerShdw blurRad="38100" dist="38100" dir="2700000" algn="tl">
                    <a:srgbClr val="000000">
                      <a:alpha val="43137"/>
                    </a:srgbClr>
                  </a:outerShdw>
                </a:effectLst>
              </a:rPr>
              <a:t>Strategies to Foster</a:t>
            </a:r>
            <a:br>
              <a:rPr lang="en-US" sz="3600" b="1" dirty="0" smtClean="0">
                <a:solidFill>
                  <a:srgbClr val="000066"/>
                </a:solidFill>
                <a:effectLst>
                  <a:outerShdw blurRad="38100" dist="38100" dir="2700000" algn="tl">
                    <a:srgbClr val="000000">
                      <a:alpha val="43137"/>
                    </a:srgbClr>
                  </a:outerShdw>
                </a:effectLst>
              </a:rPr>
            </a:br>
            <a:r>
              <a:rPr lang="en-US" sz="3600" b="1" dirty="0" smtClean="0">
                <a:solidFill>
                  <a:srgbClr val="000066"/>
                </a:solidFill>
                <a:effectLst>
                  <a:outerShdw blurRad="38100" dist="38100" dir="2700000" algn="tl">
                    <a:srgbClr val="000000">
                      <a:alpha val="43137"/>
                    </a:srgbClr>
                  </a:outerShdw>
                </a:effectLst>
              </a:rPr>
              <a:t>Relationships Between Home and School</a:t>
            </a:r>
            <a:endParaRPr lang="en-US" sz="3600" b="1"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256257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116632"/>
            <a:ext cx="8229600" cy="1143000"/>
          </a:xfrm>
        </p:spPr>
        <p:txBody>
          <a:bodyPr>
            <a:normAutofit/>
          </a:bodyPr>
          <a:lstStyle/>
          <a:p>
            <a:r>
              <a:rPr lang="en-US" sz="5400" b="1" dirty="0" smtClean="0">
                <a:solidFill>
                  <a:schemeClr val="bg1"/>
                </a:solidFill>
                <a:effectLst>
                  <a:outerShdw blurRad="38100" dist="38100" dir="2700000" algn="tl">
                    <a:srgbClr val="000000">
                      <a:alpha val="43137"/>
                    </a:srgbClr>
                  </a:outerShdw>
                </a:effectLst>
              </a:rPr>
              <a:t>Friendly Environment</a:t>
            </a:r>
            <a:endParaRPr lang="en-US" sz="54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860032" y="1556792"/>
            <a:ext cx="4038600" cy="4525963"/>
          </a:xfrm>
        </p:spPr>
        <p:txBody>
          <a:bodyPr>
            <a:normAutofit lnSpcReduction="10000"/>
          </a:bodyPr>
          <a:lstStyle/>
          <a:p>
            <a:r>
              <a:rPr lang="en-US" dirty="0">
                <a:solidFill>
                  <a:srgbClr val="000066"/>
                </a:solidFill>
                <a:effectLst>
                  <a:outerShdw blurRad="38100" dist="38100" dir="2700000" algn="tl">
                    <a:srgbClr val="000000">
                      <a:alpha val="43137"/>
                    </a:srgbClr>
                  </a:outerShdw>
                </a:effectLst>
              </a:rPr>
              <a:t>Create a welcoming climate in your school</a:t>
            </a:r>
          </a:p>
          <a:p>
            <a:r>
              <a:rPr lang="en-US" dirty="0">
                <a:solidFill>
                  <a:srgbClr val="C00000"/>
                </a:solidFill>
                <a:effectLst>
                  <a:outerShdw blurRad="38100" dist="38100" dir="2700000" algn="tl">
                    <a:srgbClr val="000000">
                      <a:alpha val="43137"/>
                    </a:srgbClr>
                  </a:outerShdw>
                </a:effectLst>
              </a:rPr>
              <a:t>Start with the Leadership of the school and Office Staff</a:t>
            </a:r>
          </a:p>
          <a:p>
            <a:r>
              <a:rPr lang="en-US" dirty="0">
                <a:solidFill>
                  <a:srgbClr val="000066"/>
                </a:solidFill>
                <a:effectLst>
                  <a:outerShdw blurRad="38100" dist="38100" dir="2700000" algn="tl">
                    <a:srgbClr val="000000">
                      <a:alpha val="43137"/>
                    </a:srgbClr>
                  </a:outerShdw>
                </a:effectLst>
              </a:rPr>
              <a:t>Set the tone for treating Parents with dignity and respect</a:t>
            </a:r>
          </a:p>
          <a:p>
            <a:r>
              <a:rPr lang="en-US" dirty="0">
                <a:solidFill>
                  <a:srgbClr val="C00000"/>
                </a:solidFill>
                <a:effectLst>
                  <a:outerShdw blurRad="38100" dist="38100" dir="2700000" algn="tl">
                    <a:srgbClr val="000000">
                      <a:alpha val="43137"/>
                    </a:srgbClr>
                  </a:outerShdw>
                </a:effectLst>
              </a:rPr>
              <a:t>Build relationships with trust and consistency</a:t>
            </a:r>
          </a:p>
        </p:txBody>
      </p:sp>
      <p:pic>
        <p:nvPicPr>
          <p:cNvPr id="6" name="Picture 5" descr="IMG_0965"/>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a:xfrm>
            <a:off x="539552" y="2420888"/>
            <a:ext cx="3874634" cy="2808312"/>
          </a:xfrm>
          <a:prstGeom prst="rect">
            <a:avLst/>
          </a:prstGeom>
          <a:ln w="38100">
            <a:solidFill>
              <a:schemeClr val="accent2"/>
            </a:solidFill>
            <a:miter lim="800000"/>
            <a:headEnd/>
            <a:tailEnd/>
          </a:ln>
        </p:spPr>
      </p:pic>
    </p:spTree>
    <p:extLst>
      <p:ext uri="{BB962C8B-B14F-4D97-AF65-F5344CB8AC3E}">
        <p14:creationId xmlns:p14="http://schemas.microsoft.com/office/powerpoint/2010/main" val="276660482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r>
              <a:rPr lang="en-US" sz="3200" b="1" dirty="0" smtClean="0">
                <a:solidFill>
                  <a:schemeClr val="bg1"/>
                </a:solidFill>
                <a:effectLst>
                  <a:outerShdw blurRad="38100" dist="38100" dir="2700000" algn="tl">
                    <a:srgbClr val="000000">
                      <a:alpha val="43137"/>
                    </a:srgbClr>
                  </a:outerShdw>
                </a:effectLst>
              </a:rPr>
              <a:t>Action Steps for Effective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Parental Involvement</a:t>
            </a:r>
            <a:endParaRPr lang="en-US" sz="3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2856"/>
            <a:ext cx="8229600" cy="3993307"/>
          </a:xfrm>
        </p:spPr>
        <p:txBody>
          <a:bodyPr>
            <a:normAutofit fontScale="92500" lnSpcReduction="20000"/>
          </a:bodyPr>
          <a:lstStyle/>
          <a:p>
            <a:r>
              <a:rPr lang="en-US" dirty="0">
                <a:solidFill>
                  <a:srgbClr val="000066"/>
                </a:solidFill>
                <a:effectLst>
                  <a:outerShdw blurRad="38100" dist="38100" dir="2700000" algn="tl">
                    <a:srgbClr val="000000">
                      <a:alpha val="43137"/>
                    </a:srgbClr>
                  </a:outerShdw>
                </a:effectLst>
              </a:rPr>
              <a:t>Establish a philosophy or rationale</a:t>
            </a:r>
          </a:p>
          <a:p>
            <a:r>
              <a:rPr lang="en-US" dirty="0">
                <a:solidFill>
                  <a:srgbClr val="CC3300"/>
                </a:solidFill>
                <a:effectLst>
                  <a:outerShdw blurRad="38100" dist="38100" dir="2700000" algn="tl">
                    <a:srgbClr val="000000">
                      <a:alpha val="43137"/>
                    </a:srgbClr>
                  </a:outerShdw>
                </a:effectLst>
              </a:rPr>
              <a:t>Develop goals</a:t>
            </a:r>
          </a:p>
          <a:p>
            <a:r>
              <a:rPr lang="en-US" dirty="0">
                <a:solidFill>
                  <a:srgbClr val="000066"/>
                </a:solidFill>
                <a:effectLst>
                  <a:outerShdw blurRad="38100" dist="38100" dir="2700000" algn="tl">
                    <a:srgbClr val="000000">
                      <a:alpha val="43137"/>
                    </a:srgbClr>
                  </a:outerShdw>
                </a:effectLst>
              </a:rPr>
              <a:t>Assess needs and resources</a:t>
            </a:r>
          </a:p>
          <a:p>
            <a:r>
              <a:rPr lang="en-US" dirty="0">
                <a:solidFill>
                  <a:srgbClr val="CC3300"/>
                </a:solidFill>
                <a:effectLst>
                  <a:outerShdw blurRad="38100" dist="38100" dir="2700000" algn="tl">
                    <a:srgbClr val="000000">
                      <a:alpha val="43137"/>
                    </a:srgbClr>
                  </a:outerShdw>
                </a:effectLst>
              </a:rPr>
              <a:t>Design objectives</a:t>
            </a:r>
          </a:p>
          <a:p>
            <a:r>
              <a:rPr lang="en-US" dirty="0">
                <a:solidFill>
                  <a:srgbClr val="000066"/>
                </a:solidFill>
                <a:effectLst>
                  <a:outerShdw blurRad="38100" dist="38100" dir="2700000" algn="tl">
                    <a:srgbClr val="000000">
                      <a:alpha val="43137"/>
                    </a:srgbClr>
                  </a:outerShdw>
                </a:effectLst>
              </a:rPr>
              <a:t>Identify necessary resources</a:t>
            </a:r>
          </a:p>
          <a:p>
            <a:r>
              <a:rPr lang="en-US" dirty="0">
                <a:solidFill>
                  <a:srgbClr val="CC3300"/>
                </a:solidFill>
                <a:effectLst>
                  <a:outerShdw blurRad="38100" dist="38100" dir="2700000" algn="tl">
                    <a:srgbClr val="000000">
                      <a:alpha val="43137"/>
                    </a:srgbClr>
                  </a:outerShdw>
                </a:effectLst>
              </a:rPr>
              <a:t>Evaluate what was accomplished</a:t>
            </a:r>
          </a:p>
          <a:p>
            <a:pPr>
              <a:buNone/>
            </a:pPr>
            <a:endParaRPr lang="en-US" dirty="0">
              <a:solidFill>
                <a:srgbClr val="000066"/>
              </a:solidFill>
              <a:effectLst>
                <a:outerShdw blurRad="38100" dist="38100" dir="2700000" algn="tl">
                  <a:srgbClr val="000000">
                    <a:alpha val="43137"/>
                  </a:srgbClr>
                </a:outerShdw>
              </a:effectLst>
            </a:endParaRPr>
          </a:p>
          <a:p>
            <a:pPr>
              <a:buNone/>
            </a:pPr>
            <a:r>
              <a:rPr lang="en-US" sz="2000" dirty="0">
                <a:solidFill>
                  <a:srgbClr val="000066"/>
                </a:solidFill>
                <a:effectLst>
                  <a:outerShdw blurRad="38100" dist="38100" dir="2700000" algn="tl">
                    <a:srgbClr val="000000">
                      <a:alpha val="43137"/>
                    </a:srgbClr>
                  </a:outerShdw>
                </a:effectLst>
              </a:rPr>
              <a:t>     </a:t>
            </a:r>
            <a:r>
              <a:rPr lang="en-US" sz="2000" i="1" dirty="0">
                <a:solidFill>
                  <a:srgbClr val="000066"/>
                </a:solidFill>
                <a:effectLst>
                  <a:outerShdw blurRad="38100" dist="38100" dir="2700000" algn="tl">
                    <a:srgbClr val="000000">
                      <a:alpha val="43137"/>
                    </a:srgbClr>
                  </a:outerShdw>
                </a:effectLst>
              </a:rPr>
              <a:t>By following the steps, you can assure that you achieve your goals for home / </a:t>
            </a:r>
            <a:r>
              <a:rPr lang="en-US" sz="2000" i="1" dirty="0" smtClean="0">
                <a:solidFill>
                  <a:srgbClr val="000066"/>
                </a:solidFill>
                <a:effectLst>
                  <a:outerShdw blurRad="38100" dist="38100" dir="2700000" algn="tl">
                    <a:srgbClr val="000000">
                      <a:alpha val="43137"/>
                    </a:srgbClr>
                  </a:outerShdw>
                </a:effectLst>
              </a:rPr>
              <a:t>school / community </a:t>
            </a:r>
            <a:r>
              <a:rPr lang="en-US" sz="2000" i="1" dirty="0">
                <a:solidFill>
                  <a:srgbClr val="000066"/>
                </a:solidFill>
                <a:effectLst>
                  <a:outerShdw blurRad="38100" dist="38100" dir="2700000" algn="tl">
                    <a:srgbClr val="000000">
                      <a:alpha val="43137"/>
                    </a:srgbClr>
                  </a:outerShdw>
                </a:effectLst>
              </a:rPr>
              <a:t>partnerships</a:t>
            </a:r>
            <a:r>
              <a:rPr lang="en-US" sz="2000" dirty="0">
                <a:solidFill>
                  <a:srgbClr val="000066"/>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50307783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116632"/>
            <a:ext cx="8229600" cy="1143000"/>
          </a:xfrm>
        </p:spPr>
        <p:txBody>
          <a:bodyPr/>
          <a:lstStyle/>
          <a:p>
            <a:r>
              <a:rPr lang="en-US" b="1" dirty="0" smtClean="0">
                <a:solidFill>
                  <a:schemeClr val="bg1"/>
                </a:solidFill>
                <a:effectLst>
                  <a:outerShdw blurRad="38100" dist="38100" dir="2700000" algn="tl">
                    <a:srgbClr val="000000">
                      <a:alpha val="43137"/>
                    </a:srgbClr>
                  </a:outerShdw>
                </a:effectLst>
              </a:rPr>
              <a:t>Where Do You Begin?</a:t>
            </a:r>
            <a:endParaRPr lang="en-US"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normAutofit lnSpcReduction="10000"/>
          </a:bodyPr>
          <a:lstStyle/>
          <a:p>
            <a:r>
              <a:rPr lang="en-US" dirty="0">
                <a:solidFill>
                  <a:srgbClr val="000066"/>
                </a:solidFill>
                <a:effectLst>
                  <a:outerShdw blurRad="38100" dist="38100" dir="2700000" algn="tl">
                    <a:srgbClr val="000000">
                      <a:alpha val="43137"/>
                    </a:srgbClr>
                  </a:outerShdw>
                </a:effectLst>
              </a:rPr>
              <a:t>Before beginning any parent involvement program, think about your philosophy.   </a:t>
            </a:r>
          </a:p>
          <a:p>
            <a:endParaRPr lang="en-US" dirty="0">
              <a:solidFill>
                <a:srgbClr val="000066"/>
              </a:solidFill>
              <a:effectLst>
                <a:outerShdw blurRad="38100" dist="38100" dir="2700000" algn="tl">
                  <a:srgbClr val="000000">
                    <a:alpha val="43137"/>
                  </a:srgbClr>
                </a:outerShdw>
              </a:effectLst>
            </a:endParaRPr>
          </a:p>
          <a:p>
            <a:pPr algn="ctr">
              <a:buNone/>
            </a:pPr>
            <a:r>
              <a:rPr lang="en-US" dirty="0">
                <a:solidFill>
                  <a:srgbClr val="000066"/>
                </a:solidFill>
                <a:effectLst>
                  <a:outerShdw blurRad="38100" dist="38100" dir="2700000" algn="tl">
                    <a:srgbClr val="000000">
                      <a:alpha val="43137"/>
                    </a:srgbClr>
                  </a:outerShdw>
                </a:effectLst>
              </a:rPr>
              <a:t>    </a:t>
            </a:r>
            <a:r>
              <a:rPr lang="en-US" i="1" dirty="0">
                <a:solidFill>
                  <a:srgbClr val="CC3300"/>
                </a:solidFill>
                <a:effectLst>
                  <a:outerShdw blurRad="38100" dist="38100" dir="2700000" algn="tl">
                    <a:srgbClr val="000000">
                      <a:alpha val="43137"/>
                    </a:srgbClr>
                  </a:outerShdw>
                </a:effectLst>
              </a:rPr>
              <a:t>Do you view parent involvement from the perspective of the program or the perspective of the parent?</a:t>
            </a:r>
          </a:p>
          <a:p>
            <a:endParaRPr lang="en-US" dirty="0"/>
          </a:p>
        </p:txBody>
      </p:sp>
      <p:pic>
        <p:nvPicPr>
          <p:cNvPr id="6" name="Picture 4"/>
          <p:cNvPicPr>
            <a:picLocks noChangeAspect="1" noChangeArrowheads="1"/>
          </p:cNvPicPr>
          <p:nvPr/>
        </p:nvPicPr>
        <p:blipFill>
          <a:blip r:embed="rId3" cstate="print"/>
          <a:srcRect/>
          <a:stretch>
            <a:fillRect/>
          </a:stretch>
        </p:blipFill>
        <p:spPr bwMode="auto">
          <a:xfrm>
            <a:off x="467544" y="2132856"/>
            <a:ext cx="2895600" cy="192881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572" y="4509120"/>
            <a:ext cx="2705100" cy="1685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155246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8229600" cy="1143000"/>
          </a:xfrm>
        </p:spPr>
        <p:txBody>
          <a:bodyPr>
            <a:normAutofit/>
          </a:bodyPr>
          <a:lstStyle/>
          <a:p>
            <a:pPr marL="0" marR="0">
              <a:lnSpc>
                <a:spcPct val="107000"/>
              </a:lnSpc>
              <a:spcBef>
                <a:spcPts val="0"/>
              </a:spcBef>
              <a:spcAft>
                <a:spcPts val="800"/>
              </a:spcAft>
            </a:pPr>
            <a:r>
              <a:rPr lang="en-US" sz="4000"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Establishing Goals / Priorities</a:t>
            </a:r>
            <a:endParaRPr lang="en-US" sz="4800" dirty="0"/>
          </a:p>
        </p:txBody>
      </p:sp>
      <p:sp>
        <p:nvSpPr>
          <p:cNvPr id="3" name="Content Placeholder 2"/>
          <p:cNvSpPr>
            <a:spLocks noGrp="1"/>
          </p:cNvSpPr>
          <p:nvPr>
            <p:ph sz="half" idx="1"/>
          </p:nvPr>
        </p:nvSpPr>
        <p:spPr>
          <a:xfrm>
            <a:off x="457200" y="1999381"/>
            <a:ext cx="4038600" cy="4525963"/>
          </a:xfrm>
        </p:spPr>
        <p:txBody>
          <a:bodyPr>
            <a:normAutofit/>
          </a:bodyPr>
          <a:lstStyle/>
          <a:p>
            <a:r>
              <a:rPr lang="en-US" dirty="0" smtClean="0">
                <a:solidFill>
                  <a:srgbClr val="000066"/>
                </a:solidFill>
                <a:effectLst>
                  <a:outerShdw blurRad="38100" dist="38100" dir="2700000" algn="tl">
                    <a:srgbClr val="000000">
                      <a:alpha val="43137"/>
                    </a:srgbClr>
                  </a:outerShdw>
                </a:effectLst>
              </a:rPr>
              <a:t> Go </a:t>
            </a:r>
            <a:r>
              <a:rPr lang="en-US" dirty="0">
                <a:solidFill>
                  <a:srgbClr val="000066"/>
                </a:solidFill>
                <a:effectLst>
                  <a:outerShdw blurRad="38100" dist="38100" dir="2700000" algn="tl">
                    <a:srgbClr val="000000">
                      <a:alpha val="43137"/>
                    </a:srgbClr>
                  </a:outerShdw>
                </a:effectLst>
              </a:rPr>
              <a:t>beyond just “informing” parents about the educational program and the child’s progress.   </a:t>
            </a:r>
            <a:endParaRPr lang="en-US" dirty="0" smtClean="0">
              <a:solidFill>
                <a:srgbClr val="000066"/>
              </a:solidFill>
              <a:effectLst>
                <a:outerShdw blurRad="38100" dist="38100" dir="2700000" algn="tl">
                  <a:srgbClr val="000000">
                    <a:alpha val="43137"/>
                  </a:srgbClr>
                </a:outerShdw>
              </a:effectLst>
            </a:endParaRPr>
          </a:p>
          <a:p>
            <a:endParaRPr lang="en-US" dirty="0">
              <a:solidFill>
                <a:srgbClr val="000066"/>
              </a:solidFill>
              <a:effectLst>
                <a:outerShdw blurRad="38100" dist="38100" dir="2700000" algn="tl">
                  <a:srgbClr val="000000">
                    <a:alpha val="43137"/>
                  </a:srgbClr>
                </a:outerShdw>
              </a:effectLst>
            </a:endParaRPr>
          </a:p>
          <a:p>
            <a:r>
              <a:rPr lang="en-US" dirty="0" smtClean="0">
                <a:solidFill>
                  <a:srgbClr val="000066"/>
                </a:solidFill>
                <a:effectLst>
                  <a:outerShdw blurRad="38100" dist="38100" dir="2700000" algn="tl">
                    <a:srgbClr val="000000">
                      <a:alpha val="43137"/>
                    </a:srgbClr>
                  </a:outerShdw>
                </a:effectLst>
              </a:rPr>
              <a:t>Develop </a:t>
            </a:r>
            <a:r>
              <a:rPr lang="en-US" dirty="0">
                <a:solidFill>
                  <a:srgbClr val="000066"/>
                </a:solidFill>
                <a:effectLst>
                  <a:outerShdw blurRad="38100" dist="38100" dir="2700000" algn="tl">
                    <a:srgbClr val="000000">
                      <a:alpha val="43137"/>
                    </a:srgbClr>
                  </a:outerShdw>
                </a:effectLst>
              </a:rPr>
              <a:t>more ambitious and comprehensive goals.</a:t>
            </a:r>
          </a:p>
        </p:txBody>
      </p:sp>
      <p:sp>
        <p:nvSpPr>
          <p:cNvPr id="6" name="Rectangle 5"/>
          <p:cNvSpPr/>
          <p:nvPr/>
        </p:nvSpPr>
        <p:spPr>
          <a:xfrm>
            <a:off x="5508104" y="2459211"/>
            <a:ext cx="2592288" cy="1569660"/>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Develop a One-Year Action Plan</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TextBox 6"/>
          <p:cNvSpPr txBox="1"/>
          <p:nvPr/>
        </p:nvSpPr>
        <p:spPr>
          <a:xfrm>
            <a:off x="5508104" y="4028871"/>
            <a:ext cx="2736304" cy="1200329"/>
          </a:xfrm>
          <a:prstGeom prst="rect">
            <a:avLst/>
          </a:prstGeom>
          <a:noFill/>
        </p:spPr>
        <p:txBody>
          <a:bodyPr wrap="square" rtlCol="0">
            <a:spAutoFit/>
          </a:bodyPr>
          <a:lstStyle/>
          <a:p>
            <a:r>
              <a:rPr lang="en-US" dirty="0" smtClean="0"/>
              <a:t>*as per the National Network of Partnership Schools (Johns Hopkins University)</a:t>
            </a:r>
            <a:endParaRPr lang="en-US" dirty="0"/>
          </a:p>
        </p:txBody>
      </p:sp>
    </p:spTree>
    <p:extLst>
      <p:ext uri="{BB962C8B-B14F-4D97-AF65-F5344CB8AC3E}">
        <p14:creationId xmlns:p14="http://schemas.microsoft.com/office/powerpoint/2010/main" val="417738337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4624"/>
            <a:ext cx="7283152" cy="1143000"/>
          </a:xfrm>
        </p:spPr>
        <p:txBody>
          <a:bodyPr>
            <a:noAutofit/>
          </a:bodyPr>
          <a:lstStyle/>
          <a:p>
            <a:pPr marL="0" marR="0">
              <a:lnSpc>
                <a:spcPct val="107000"/>
              </a:lnSpc>
              <a:spcBef>
                <a:spcPts val="0"/>
              </a:spcBef>
              <a:spcAft>
                <a:spcPts val="800"/>
              </a:spcAft>
            </a:pPr>
            <a:r>
              <a:rPr lang="en-US" sz="5400"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EXAMPLES: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15405"/>
            <a:ext cx="8229600" cy="4525963"/>
          </a:xfrm>
        </p:spPr>
        <p:txBody>
          <a:bodyPr>
            <a:normAutofit fontScale="77500" lnSpcReduction="20000"/>
          </a:bodyPr>
          <a:lstStyle/>
          <a:p>
            <a:r>
              <a:rPr lang="en-US" dirty="0">
                <a:solidFill>
                  <a:srgbClr val="000066"/>
                </a:solidFill>
                <a:effectLst>
                  <a:outerShdw blurRad="38100" dist="38100" dir="2700000" algn="tl">
                    <a:srgbClr val="000000">
                      <a:alpha val="43137"/>
                    </a:srgbClr>
                  </a:outerShdw>
                </a:effectLst>
              </a:rPr>
              <a:t>Include parents in planning, implementing, and evaluating the educational program</a:t>
            </a:r>
          </a:p>
          <a:p>
            <a:endParaRPr lang="en-US" dirty="0">
              <a:solidFill>
                <a:srgbClr val="000066"/>
              </a:solidFill>
              <a:effectLst>
                <a:outerShdw blurRad="38100" dist="38100" dir="2700000" algn="tl">
                  <a:srgbClr val="000000">
                    <a:alpha val="43137"/>
                  </a:srgbClr>
                </a:outerShdw>
              </a:effectLst>
            </a:endParaRPr>
          </a:p>
          <a:p>
            <a:r>
              <a:rPr lang="en-US" dirty="0">
                <a:solidFill>
                  <a:srgbClr val="CC3300"/>
                </a:solidFill>
                <a:effectLst>
                  <a:outerShdw blurRad="38100" dist="38100" dir="2700000" algn="tl">
                    <a:srgbClr val="000000">
                      <a:alpha val="43137"/>
                    </a:srgbClr>
                  </a:outerShdw>
                </a:effectLst>
              </a:rPr>
              <a:t>Provide situations where parents can meet and share ideas, concerns, and activities with parents of other children</a:t>
            </a:r>
          </a:p>
          <a:p>
            <a:endParaRPr lang="en-US" dirty="0">
              <a:solidFill>
                <a:srgbClr val="000066"/>
              </a:solidFill>
              <a:effectLst>
                <a:outerShdw blurRad="38100" dist="38100" dir="2700000" algn="tl">
                  <a:srgbClr val="000000">
                    <a:alpha val="43137"/>
                  </a:srgbClr>
                </a:outerShdw>
              </a:effectLst>
            </a:endParaRPr>
          </a:p>
          <a:p>
            <a:r>
              <a:rPr lang="en-US" dirty="0">
                <a:solidFill>
                  <a:srgbClr val="000066"/>
                </a:solidFill>
                <a:effectLst>
                  <a:outerShdw blurRad="38100" dist="38100" dir="2700000" algn="tl">
                    <a:srgbClr val="000000">
                      <a:alpha val="43137"/>
                    </a:srgbClr>
                  </a:outerShdw>
                </a:effectLst>
              </a:rPr>
              <a:t>Help parents learn about resources available to them as needed</a:t>
            </a:r>
          </a:p>
          <a:p>
            <a:endParaRPr lang="en-US" dirty="0">
              <a:solidFill>
                <a:srgbClr val="000066"/>
              </a:solidFill>
              <a:effectLst>
                <a:outerShdw blurRad="38100" dist="38100" dir="2700000" algn="tl">
                  <a:srgbClr val="000000">
                    <a:alpha val="43137"/>
                  </a:srgbClr>
                </a:outerShdw>
              </a:effectLst>
            </a:endParaRPr>
          </a:p>
          <a:p>
            <a:r>
              <a:rPr lang="en-US" dirty="0">
                <a:solidFill>
                  <a:srgbClr val="CC3300"/>
                </a:solidFill>
                <a:effectLst>
                  <a:outerShdw blurRad="38100" dist="38100" dir="2700000" algn="tl">
                    <a:srgbClr val="000000">
                      <a:alpha val="43137"/>
                    </a:srgbClr>
                  </a:outerShdw>
                </a:effectLst>
              </a:rPr>
              <a:t>Encourage parents to reinforce and enrich children’s learning through suitable parent-child activities at home </a:t>
            </a:r>
          </a:p>
        </p:txBody>
      </p:sp>
    </p:spTree>
    <p:extLst>
      <p:ext uri="{BB962C8B-B14F-4D97-AF65-F5344CB8AC3E}">
        <p14:creationId xmlns:p14="http://schemas.microsoft.com/office/powerpoint/2010/main" val="24061903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36" y="44624"/>
            <a:ext cx="7355160" cy="1143000"/>
          </a:xfrm>
        </p:spPr>
        <p:txBody>
          <a:bodyPr>
            <a:noAutofit/>
          </a:bodyPr>
          <a:lstStyle/>
          <a:p>
            <a:pPr marL="0" marR="0">
              <a:lnSpc>
                <a:spcPct val="107000"/>
              </a:lnSpc>
              <a:spcBef>
                <a:spcPts val="0"/>
              </a:spcBef>
              <a:spcAft>
                <a:spcPts val="800"/>
              </a:spcAft>
            </a:pPr>
            <a:r>
              <a:rPr lang="en-US"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Assessing Needs / Interests</a:t>
            </a:r>
            <a:endParaRPr lang="en-US" b="1" dirty="0">
              <a:solidFill>
                <a:schemeClr val="bg1"/>
              </a:solidFill>
              <a:effectLst>
                <a:outerShdw blurRad="38100" dist="38100" dir="2700000" algn="tl">
                  <a:srgbClr val="000000">
                    <a:alpha val="43137"/>
                  </a:srgbClr>
                </a:outerShdw>
              </a:effectLst>
            </a:endParaRPr>
          </a:p>
        </p:txBody>
      </p:sp>
      <p:sp>
        <p:nvSpPr>
          <p:cNvPr id="7" name="Content Placeholder 2"/>
          <p:cNvSpPr>
            <a:spLocks noGrp="1"/>
          </p:cNvSpPr>
          <p:nvPr>
            <p:ph sz="half" idx="1"/>
          </p:nvPr>
        </p:nvSpPr>
        <p:spPr>
          <a:xfrm>
            <a:off x="4507423" y="1992071"/>
            <a:ext cx="4038600" cy="4525963"/>
          </a:xfrm>
        </p:spPr>
        <p:txBody>
          <a:bodyPr>
            <a:normAutofit/>
          </a:bodyPr>
          <a:lstStyle/>
          <a:p>
            <a:pPr>
              <a:lnSpc>
                <a:spcPct val="80000"/>
              </a:lnSpc>
            </a:pPr>
            <a:r>
              <a:rPr lang="en-US" dirty="0">
                <a:solidFill>
                  <a:srgbClr val="000066"/>
                </a:solidFill>
                <a:effectLst>
                  <a:outerShdw blurRad="38100" dist="38100" dir="2700000" algn="tl">
                    <a:srgbClr val="000000">
                      <a:alpha val="43137"/>
                    </a:srgbClr>
                  </a:outerShdw>
                </a:effectLst>
              </a:rPr>
              <a:t>Assessing concerns and needs are necessary to ensure that planned activities are relevant to parents’ lives.  </a:t>
            </a:r>
            <a:endParaRPr lang="en-US" dirty="0" smtClean="0">
              <a:solidFill>
                <a:srgbClr val="000066"/>
              </a:solidFill>
              <a:effectLst>
                <a:outerShdw blurRad="38100" dist="38100" dir="2700000" algn="tl">
                  <a:srgbClr val="000000">
                    <a:alpha val="43137"/>
                  </a:srgbClr>
                </a:outerShdw>
              </a:effectLst>
            </a:endParaRPr>
          </a:p>
          <a:p>
            <a:pPr>
              <a:lnSpc>
                <a:spcPct val="80000"/>
              </a:lnSpc>
            </a:pPr>
            <a:endParaRPr lang="en-US" dirty="0">
              <a:solidFill>
                <a:srgbClr val="000066"/>
              </a:solidFill>
              <a:effectLst>
                <a:outerShdw blurRad="38100" dist="38100" dir="2700000" algn="tl">
                  <a:srgbClr val="000000">
                    <a:alpha val="43137"/>
                  </a:srgbClr>
                </a:outerShdw>
              </a:effectLst>
            </a:endParaRPr>
          </a:p>
          <a:p>
            <a:pPr>
              <a:lnSpc>
                <a:spcPct val="80000"/>
              </a:lnSpc>
            </a:pPr>
            <a:r>
              <a:rPr lang="en-US" dirty="0" smtClean="0">
                <a:solidFill>
                  <a:srgbClr val="000066"/>
                </a:solidFill>
                <a:effectLst>
                  <a:outerShdw blurRad="38100" dist="38100" dir="2700000" algn="tl">
                    <a:srgbClr val="000000">
                      <a:alpha val="43137"/>
                    </a:srgbClr>
                  </a:outerShdw>
                </a:effectLst>
              </a:rPr>
              <a:t>Developing </a:t>
            </a:r>
            <a:r>
              <a:rPr lang="en-US" dirty="0">
                <a:solidFill>
                  <a:srgbClr val="000066"/>
                </a:solidFill>
                <a:effectLst>
                  <a:outerShdw blurRad="38100" dist="38100" dir="2700000" algn="tl">
                    <a:srgbClr val="000000">
                      <a:alpha val="43137"/>
                    </a:srgbClr>
                  </a:outerShdw>
                </a:effectLst>
              </a:rPr>
              <a:t>a parent program without consulting the parents can result in low interest and participation.</a:t>
            </a:r>
          </a:p>
          <a:p>
            <a:pPr>
              <a:lnSpc>
                <a:spcPct val="80000"/>
              </a:lnSpc>
              <a:buNone/>
            </a:pPr>
            <a:endParaRPr lang="en-US" sz="2400" dirty="0"/>
          </a:p>
          <a:p>
            <a:pPr>
              <a:lnSpc>
                <a:spcPct val="80000"/>
              </a:lnSpc>
              <a:buNone/>
            </a:pP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01" y="2564904"/>
            <a:ext cx="4240022" cy="2873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334592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44624"/>
            <a:ext cx="8229600" cy="1143000"/>
          </a:xfrm>
        </p:spPr>
        <p:txBody>
          <a:bodyPr>
            <a:noAutofit/>
          </a:bodyPr>
          <a:lstStyle/>
          <a:p>
            <a:pPr marL="0" marR="0">
              <a:lnSpc>
                <a:spcPct val="107000"/>
              </a:lnSpc>
              <a:spcBef>
                <a:spcPts val="0"/>
              </a:spcBef>
              <a:spcAft>
                <a:spcPts val="800"/>
              </a:spcAft>
            </a:pPr>
            <a:r>
              <a:rPr lang="en-US"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Assessing Needs / Interests</a:t>
            </a:r>
            <a:br>
              <a:rPr lang="en-US"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2800"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(continued)</a:t>
            </a:r>
            <a:endParaRPr lang="en-US" sz="2800" b="1" dirty="0">
              <a:solidFill>
                <a:schemeClr val="bg1"/>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395536" y="2060848"/>
            <a:ext cx="8229600" cy="4525963"/>
          </a:xfrm>
        </p:spPr>
        <p:txBody>
          <a:bodyPr>
            <a:normAutofit fontScale="92500"/>
          </a:bodyPr>
          <a:lstStyle/>
          <a:p>
            <a:pPr>
              <a:lnSpc>
                <a:spcPct val="80000"/>
              </a:lnSpc>
              <a:buNone/>
            </a:pPr>
            <a:r>
              <a:rPr lang="en-US" b="1" u="sng" dirty="0">
                <a:solidFill>
                  <a:srgbClr val="000066"/>
                </a:solidFill>
                <a:effectLst>
                  <a:outerShdw blurRad="38100" dist="38100" dir="2700000" algn="tl">
                    <a:srgbClr val="000000">
                      <a:alpha val="43137"/>
                    </a:srgbClr>
                  </a:outerShdw>
                </a:effectLst>
              </a:rPr>
              <a:t>Needs Assessment Examples:</a:t>
            </a:r>
          </a:p>
          <a:p>
            <a:pPr>
              <a:lnSpc>
                <a:spcPct val="80000"/>
              </a:lnSpc>
            </a:pPr>
            <a:r>
              <a:rPr lang="en-US" dirty="0">
                <a:solidFill>
                  <a:srgbClr val="000066"/>
                </a:solidFill>
                <a:effectLst>
                  <a:outerShdw blurRad="38100" dist="38100" dir="2700000" algn="tl">
                    <a:srgbClr val="000000">
                      <a:alpha val="43137"/>
                    </a:srgbClr>
                  </a:outerShdw>
                </a:effectLst>
              </a:rPr>
              <a:t>Ideas for parent group discussions, conferences, newsletters, parent projects, articles for parents, educational resources, etc.</a:t>
            </a:r>
          </a:p>
          <a:p>
            <a:pPr>
              <a:lnSpc>
                <a:spcPct val="80000"/>
              </a:lnSpc>
              <a:buNone/>
            </a:pPr>
            <a:endParaRPr lang="en-US" dirty="0">
              <a:solidFill>
                <a:srgbClr val="000066"/>
              </a:solidFill>
              <a:effectLst>
                <a:outerShdw blurRad="38100" dist="38100" dir="2700000" algn="tl">
                  <a:srgbClr val="000000">
                    <a:alpha val="43137"/>
                  </a:srgbClr>
                </a:outerShdw>
              </a:effectLst>
            </a:endParaRPr>
          </a:p>
          <a:p>
            <a:pPr>
              <a:lnSpc>
                <a:spcPct val="80000"/>
              </a:lnSpc>
            </a:pPr>
            <a:r>
              <a:rPr lang="en-US" dirty="0">
                <a:solidFill>
                  <a:srgbClr val="000066"/>
                </a:solidFill>
                <a:effectLst>
                  <a:outerShdw blurRad="38100" dist="38100" dir="2700000" algn="tl">
                    <a:srgbClr val="000000">
                      <a:alpha val="43137"/>
                    </a:srgbClr>
                  </a:outerShdw>
                </a:effectLst>
              </a:rPr>
              <a:t>Understand parents’ interests / skills and ideas for participating in the program</a:t>
            </a:r>
          </a:p>
          <a:p>
            <a:pPr>
              <a:lnSpc>
                <a:spcPct val="80000"/>
              </a:lnSpc>
            </a:pPr>
            <a:endParaRPr lang="en-US" dirty="0">
              <a:solidFill>
                <a:srgbClr val="000066"/>
              </a:solidFill>
              <a:effectLst>
                <a:outerShdw blurRad="38100" dist="38100" dir="2700000" algn="tl">
                  <a:srgbClr val="000000">
                    <a:alpha val="43137"/>
                  </a:srgbClr>
                </a:outerShdw>
              </a:effectLst>
            </a:endParaRPr>
          </a:p>
          <a:p>
            <a:pPr>
              <a:lnSpc>
                <a:spcPct val="80000"/>
              </a:lnSpc>
            </a:pPr>
            <a:r>
              <a:rPr lang="en-US" dirty="0">
                <a:solidFill>
                  <a:srgbClr val="000066"/>
                </a:solidFill>
                <a:effectLst>
                  <a:outerShdw blurRad="38100" dist="38100" dir="2700000" algn="tl">
                    <a:srgbClr val="000000">
                      <a:alpha val="43137"/>
                    </a:srgbClr>
                  </a:outerShdw>
                </a:effectLst>
              </a:rPr>
              <a:t>Community agencies and professional groups can provide suggestions for activities and topics</a:t>
            </a:r>
          </a:p>
          <a:p>
            <a:endParaRPr lang="en-US" dirty="0"/>
          </a:p>
          <a:p>
            <a:pPr>
              <a:lnSpc>
                <a:spcPct val="80000"/>
              </a:lnSpc>
              <a:buNone/>
            </a:pPr>
            <a:endParaRPr lang="en-US" sz="2400" dirty="0"/>
          </a:p>
          <a:p>
            <a:pPr>
              <a:lnSpc>
                <a:spcPct val="80000"/>
              </a:lnSpc>
              <a:buNone/>
            </a:pPr>
            <a:endParaRPr lang="en-US" sz="1400" dirty="0"/>
          </a:p>
        </p:txBody>
      </p:sp>
    </p:spTree>
    <p:extLst>
      <p:ext uri="{BB962C8B-B14F-4D97-AF65-F5344CB8AC3E}">
        <p14:creationId xmlns:p14="http://schemas.microsoft.com/office/powerpoint/2010/main" val="289634294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53752"/>
            <a:ext cx="7139136" cy="1143000"/>
          </a:xfrm>
        </p:spPr>
        <p:txBody>
          <a:bodyPr>
            <a:noAutofit/>
          </a:bodyPr>
          <a:lstStyle/>
          <a:p>
            <a:pPr marL="0" marR="0">
              <a:lnSpc>
                <a:spcPct val="107000"/>
              </a:lnSpc>
              <a:spcBef>
                <a:spcPts val="0"/>
              </a:spcBef>
              <a:spcAft>
                <a:spcPts val="800"/>
              </a:spcAft>
            </a:pPr>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do you conduct a                            Needs Assessment?</a:t>
            </a:r>
            <a:endParaRPr lang="en-US" sz="36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827584" y="1927373"/>
            <a:ext cx="7859216" cy="4525963"/>
          </a:xfrm>
        </p:spPr>
        <p:txBody>
          <a:bodyPr>
            <a:normAutofit/>
          </a:bodyPr>
          <a:lstStyle/>
          <a:p>
            <a:r>
              <a:rPr lang="en-US" dirty="0">
                <a:solidFill>
                  <a:srgbClr val="000066"/>
                </a:solidFill>
                <a:effectLst>
                  <a:outerShdw blurRad="38100" dist="38100" dir="2700000" algn="tl">
                    <a:srgbClr val="000000">
                      <a:alpha val="43137"/>
                    </a:srgbClr>
                  </a:outerShdw>
                </a:effectLst>
              </a:rPr>
              <a:t>Telephone or face to face interviews</a:t>
            </a:r>
          </a:p>
          <a:p>
            <a:r>
              <a:rPr lang="en-US" dirty="0">
                <a:solidFill>
                  <a:srgbClr val="C00000"/>
                </a:solidFill>
                <a:effectLst>
                  <a:outerShdw blurRad="38100" dist="38100" dir="2700000" algn="tl">
                    <a:srgbClr val="000000">
                      <a:alpha val="43137"/>
                    </a:srgbClr>
                  </a:outerShdw>
                </a:effectLst>
              </a:rPr>
              <a:t>Suggestion box</a:t>
            </a:r>
          </a:p>
          <a:p>
            <a:r>
              <a:rPr lang="en-US" dirty="0">
                <a:solidFill>
                  <a:srgbClr val="000066"/>
                </a:solidFill>
                <a:effectLst>
                  <a:outerShdw blurRad="38100" dist="38100" dir="2700000" algn="tl">
                    <a:srgbClr val="000000">
                      <a:alpha val="43137"/>
                    </a:srgbClr>
                  </a:outerShdw>
                </a:effectLst>
              </a:rPr>
              <a:t>Written questionnaire or “interest finder”</a:t>
            </a:r>
          </a:p>
          <a:p>
            <a:r>
              <a:rPr lang="en-US" dirty="0">
                <a:solidFill>
                  <a:srgbClr val="C00000"/>
                </a:solidFill>
                <a:effectLst>
                  <a:outerShdw blurRad="38100" dist="38100" dir="2700000" algn="tl">
                    <a:srgbClr val="000000">
                      <a:alpha val="43137"/>
                    </a:srgbClr>
                  </a:outerShdw>
                </a:effectLst>
              </a:rPr>
              <a:t>Application or registration information</a:t>
            </a:r>
          </a:p>
          <a:p>
            <a:r>
              <a:rPr lang="en-US" dirty="0">
                <a:solidFill>
                  <a:srgbClr val="000066"/>
                </a:solidFill>
                <a:effectLst>
                  <a:outerShdw blurRad="38100" dist="38100" dir="2700000" algn="tl">
                    <a:srgbClr val="000000">
                      <a:alpha val="43137"/>
                    </a:srgbClr>
                  </a:outerShdw>
                </a:effectLst>
              </a:rPr>
              <a:t>Evaluation of previous activities </a:t>
            </a:r>
          </a:p>
          <a:p>
            <a:r>
              <a:rPr lang="en-US" dirty="0">
                <a:solidFill>
                  <a:srgbClr val="C00000"/>
                </a:solidFill>
                <a:effectLst>
                  <a:outerShdw blurRad="38100" dist="38100" dir="2700000" algn="tl">
                    <a:srgbClr val="000000">
                      <a:alpha val="43137"/>
                    </a:srgbClr>
                  </a:outerShdw>
                </a:effectLst>
              </a:rPr>
              <a:t>Discussion groups</a:t>
            </a:r>
          </a:p>
          <a:p>
            <a:r>
              <a:rPr lang="en-US" dirty="0">
                <a:solidFill>
                  <a:srgbClr val="000066"/>
                </a:solidFill>
                <a:effectLst>
                  <a:outerShdw blurRad="38100" dist="38100" dir="2700000" algn="tl">
                    <a:srgbClr val="000000">
                      <a:alpha val="43137"/>
                    </a:srgbClr>
                  </a:outerShdw>
                </a:effectLst>
              </a:rPr>
              <a:t>Observations of parent-child-teacher relationships</a:t>
            </a:r>
          </a:p>
          <a:p>
            <a:r>
              <a:rPr lang="en-US" dirty="0">
                <a:solidFill>
                  <a:srgbClr val="C00000"/>
                </a:solidFill>
                <a:effectLst>
                  <a:outerShdw blurRad="38100" dist="38100" dir="2700000" algn="tl">
                    <a:srgbClr val="000000">
                      <a:alpha val="43137"/>
                    </a:srgbClr>
                  </a:outerShdw>
                </a:effectLst>
              </a:rPr>
              <a:t>Inventory available resources</a:t>
            </a:r>
          </a:p>
          <a:p>
            <a:endParaRPr lang="en-US"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79676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7624" y="44624"/>
            <a:ext cx="8229600" cy="1143000"/>
          </a:xfrm>
        </p:spPr>
        <p:txBody>
          <a:bodyPr>
            <a:noAutofit/>
          </a:bodyPr>
          <a:lstStyle/>
          <a:p>
            <a:pPr>
              <a:defRPr/>
            </a:pPr>
            <a:r>
              <a:rPr lang="en-US" b="1" dirty="0" smtClean="0">
                <a:solidFill>
                  <a:schemeClr val="bg1"/>
                </a:solidFill>
                <a:effectLst>
                  <a:outerShdw blurRad="38100" dist="38100" dir="2700000" algn="tl">
                    <a:srgbClr val="000000">
                      <a:alpha val="43137"/>
                    </a:srgbClr>
                  </a:outerShdw>
                </a:effectLst>
                <a:latin typeface="SerpentineDBol"/>
              </a:rPr>
              <a:t>Objectives / Focus Areas:</a:t>
            </a:r>
            <a:endParaRPr lang="en-US" b="1" dirty="0">
              <a:solidFill>
                <a:schemeClr val="bg1"/>
              </a:solidFill>
              <a:effectLst>
                <a:outerShdw blurRad="38100" dist="38100" dir="2700000" algn="tl">
                  <a:srgbClr val="000000">
                    <a:alpha val="43137"/>
                  </a:srgbClr>
                </a:outerShdw>
              </a:effectLst>
              <a:latin typeface="SerpentineDBol"/>
            </a:endParaRPr>
          </a:p>
        </p:txBody>
      </p:sp>
      <p:sp>
        <p:nvSpPr>
          <p:cNvPr id="2" name="Content Placeholder 1"/>
          <p:cNvSpPr>
            <a:spLocks noGrp="1"/>
          </p:cNvSpPr>
          <p:nvPr>
            <p:ph idx="1"/>
          </p:nvPr>
        </p:nvSpPr>
        <p:spPr>
          <a:xfrm>
            <a:off x="457200" y="2132856"/>
            <a:ext cx="8229600" cy="4065315"/>
          </a:xfrm>
        </p:spPr>
        <p:txBody>
          <a:bodyPr>
            <a:normAutofit fontScale="77500" lnSpcReduction="20000"/>
          </a:bodyPr>
          <a:lstStyle/>
          <a:p>
            <a:pPr>
              <a:lnSpc>
                <a:spcPct val="90000"/>
              </a:lnSpc>
            </a:pPr>
            <a:r>
              <a:rPr lang="en-US" dirty="0">
                <a:solidFill>
                  <a:srgbClr val="000066"/>
                </a:solidFill>
                <a:effectLst>
                  <a:outerShdw blurRad="38100" dist="38100" dir="2700000" algn="tl">
                    <a:srgbClr val="000000">
                      <a:alpha val="43137"/>
                    </a:srgbClr>
                  </a:outerShdw>
                </a:effectLst>
              </a:rPr>
              <a:t>Understand the necessary steps in systematically planning for varied parent involvement in your </a:t>
            </a:r>
            <a:r>
              <a:rPr lang="en-US" dirty="0" smtClean="0">
                <a:solidFill>
                  <a:srgbClr val="000066"/>
                </a:solidFill>
                <a:effectLst>
                  <a:outerShdw blurRad="38100" dist="38100" dir="2700000" algn="tl">
                    <a:srgbClr val="000000">
                      <a:alpha val="43137"/>
                    </a:srgbClr>
                  </a:outerShdw>
                </a:effectLst>
              </a:rPr>
              <a:t>school</a:t>
            </a:r>
            <a:endParaRPr lang="en-US" dirty="0">
              <a:solidFill>
                <a:srgbClr val="000066"/>
              </a:solidFill>
              <a:effectLst>
                <a:outerShdw blurRad="38100" dist="38100" dir="2700000" algn="tl">
                  <a:srgbClr val="000000">
                    <a:alpha val="43137"/>
                  </a:srgbClr>
                </a:outerShdw>
              </a:effectLst>
            </a:endParaRPr>
          </a:p>
          <a:p>
            <a:pPr>
              <a:lnSpc>
                <a:spcPct val="90000"/>
              </a:lnSpc>
              <a:buNone/>
            </a:pPr>
            <a:endParaRPr lang="en-US" dirty="0">
              <a:solidFill>
                <a:srgbClr val="000066"/>
              </a:solidFill>
              <a:effectLst>
                <a:outerShdw blurRad="38100" dist="38100" dir="2700000" algn="tl">
                  <a:srgbClr val="000000">
                    <a:alpha val="43137"/>
                  </a:srgbClr>
                </a:outerShdw>
              </a:effectLst>
            </a:endParaRPr>
          </a:p>
          <a:p>
            <a:pPr>
              <a:lnSpc>
                <a:spcPct val="90000"/>
              </a:lnSpc>
            </a:pPr>
            <a:r>
              <a:rPr lang="en-US" dirty="0">
                <a:solidFill>
                  <a:srgbClr val="CC3300"/>
                </a:solidFill>
                <a:effectLst>
                  <a:outerShdw blurRad="38100" dist="38100" dir="2700000" algn="tl">
                    <a:srgbClr val="000000">
                      <a:alpha val="43137"/>
                    </a:srgbClr>
                  </a:outerShdw>
                </a:effectLst>
              </a:rPr>
              <a:t>Recognize the reasons to involve parents and importance of setting goals</a:t>
            </a:r>
          </a:p>
          <a:p>
            <a:pPr>
              <a:lnSpc>
                <a:spcPct val="90000"/>
              </a:lnSpc>
              <a:buNone/>
            </a:pPr>
            <a:endParaRPr lang="en-US" dirty="0">
              <a:solidFill>
                <a:srgbClr val="000066"/>
              </a:solidFill>
              <a:effectLst>
                <a:outerShdw blurRad="38100" dist="38100" dir="2700000" algn="tl">
                  <a:srgbClr val="000000">
                    <a:alpha val="43137"/>
                  </a:srgbClr>
                </a:outerShdw>
              </a:effectLst>
            </a:endParaRPr>
          </a:p>
          <a:p>
            <a:pPr>
              <a:lnSpc>
                <a:spcPct val="90000"/>
              </a:lnSpc>
            </a:pPr>
            <a:r>
              <a:rPr lang="en-US" dirty="0">
                <a:solidFill>
                  <a:srgbClr val="000066"/>
                </a:solidFill>
                <a:effectLst>
                  <a:outerShdw blurRad="38100" dist="38100" dir="2700000" algn="tl">
                    <a:srgbClr val="000000">
                      <a:alpha val="43137"/>
                    </a:srgbClr>
                  </a:outerShdw>
                </a:effectLst>
              </a:rPr>
              <a:t>Identify general and specific ways to involve Male Parents</a:t>
            </a:r>
          </a:p>
          <a:p>
            <a:pPr>
              <a:lnSpc>
                <a:spcPct val="90000"/>
              </a:lnSpc>
              <a:buNone/>
            </a:pPr>
            <a:endParaRPr lang="en-US" dirty="0">
              <a:solidFill>
                <a:srgbClr val="000066"/>
              </a:solidFill>
              <a:effectLst>
                <a:outerShdw blurRad="38100" dist="38100" dir="2700000" algn="tl">
                  <a:srgbClr val="000000">
                    <a:alpha val="43137"/>
                  </a:srgbClr>
                </a:outerShdw>
              </a:effectLst>
            </a:endParaRPr>
          </a:p>
          <a:p>
            <a:pPr>
              <a:lnSpc>
                <a:spcPct val="90000"/>
              </a:lnSpc>
            </a:pPr>
            <a:r>
              <a:rPr lang="en-US" dirty="0">
                <a:solidFill>
                  <a:srgbClr val="CC3300"/>
                </a:solidFill>
                <a:effectLst>
                  <a:outerShdw blurRad="38100" dist="38100" dir="2700000" algn="tl">
                    <a:srgbClr val="000000">
                      <a:alpha val="43137"/>
                    </a:srgbClr>
                  </a:outerShdw>
                </a:effectLst>
              </a:rPr>
              <a:t>Provide an overview of a variety of parental resources</a:t>
            </a:r>
          </a:p>
          <a:p>
            <a:pPr>
              <a:lnSpc>
                <a:spcPct val="90000"/>
              </a:lnSpc>
              <a:buNone/>
            </a:pPr>
            <a:endParaRPr lang="en-US" dirty="0">
              <a:solidFill>
                <a:srgbClr val="000066"/>
              </a:solidFill>
              <a:effectLst>
                <a:outerShdw blurRad="38100" dist="38100" dir="2700000" algn="tl">
                  <a:srgbClr val="000000">
                    <a:alpha val="43137"/>
                  </a:srgbClr>
                </a:outerShdw>
              </a:effectLst>
            </a:endParaRPr>
          </a:p>
          <a:p>
            <a:pPr>
              <a:lnSpc>
                <a:spcPct val="90000"/>
              </a:lnSpc>
            </a:pPr>
            <a:r>
              <a:rPr lang="en-US" dirty="0">
                <a:solidFill>
                  <a:srgbClr val="000066"/>
                </a:solidFill>
                <a:effectLst>
                  <a:outerShdw blurRad="38100" dist="38100" dir="2700000" algn="tl">
                    <a:srgbClr val="000000">
                      <a:alpha val="43137"/>
                    </a:srgbClr>
                  </a:outerShdw>
                </a:effectLst>
              </a:rPr>
              <a:t>Create an action plan for increased parental involvement </a:t>
            </a:r>
          </a:p>
          <a:p>
            <a:pPr marL="0" indent="0" algn="ctr">
              <a:buNone/>
            </a:pPr>
            <a:endParaRPr lang="en-US" dirty="0">
              <a:solidFill>
                <a:srgbClr val="CC3300"/>
              </a:solidFill>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44624"/>
            <a:ext cx="8229600" cy="1143000"/>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What Factors Should be Considered?</a:t>
            </a:r>
            <a:endParaRPr lang="en-US" sz="36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1700808"/>
            <a:ext cx="4038600" cy="4525963"/>
          </a:xfrm>
        </p:spPr>
        <p:txBody>
          <a:bodyPr>
            <a:normAutofit fontScale="92500" lnSpcReduction="10000"/>
          </a:bodyPr>
          <a:lstStyle/>
          <a:p>
            <a:r>
              <a:rPr lang="en-US" dirty="0">
                <a:solidFill>
                  <a:srgbClr val="000066"/>
                </a:solidFill>
                <a:effectLst>
                  <a:outerShdw blurRad="38100" dist="38100" dir="2700000" algn="tl">
                    <a:srgbClr val="000000">
                      <a:alpha val="43137"/>
                    </a:srgbClr>
                  </a:outerShdw>
                </a:effectLst>
              </a:rPr>
              <a:t>Circumstances in which the children and families live</a:t>
            </a:r>
          </a:p>
          <a:p>
            <a:pPr>
              <a:buNone/>
            </a:pPr>
            <a:endParaRPr lang="en-US" dirty="0">
              <a:solidFill>
                <a:srgbClr val="000066"/>
              </a:solidFill>
              <a:effectLst>
                <a:outerShdw blurRad="38100" dist="38100" dir="2700000" algn="tl">
                  <a:srgbClr val="000000">
                    <a:alpha val="43137"/>
                  </a:srgbClr>
                </a:outerShdw>
              </a:effectLst>
            </a:endParaRPr>
          </a:p>
          <a:p>
            <a:r>
              <a:rPr lang="en-US" dirty="0">
                <a:solidFill>
                  <a:srgbClr val="000066"/>
                </a:solidFill>
                <a:effectLst>
                  <a:outerShdw blurRad="38100" dist="38100" dir="2700000" algn="tl">
                    <a:srgbClr val="000000">
                      <a:alpha val="43137"/>
                    </a:srgbClr>
                  </a:outerShdw>
                </a:effectLst>
              </a:rPr>
              <a:t>Ethnic characteristics</a:t>
            </a:r>
          </a:p>
          <a:p>
            <a:pPr>
              <a:buNone/>
            </a:pPr>
            <a:endParaRPr lang="en-US" dirty="0">
              <a:solidFill>
                <a:srgbClr val="000066"/>
              </a:solidFill>
              <a:effectLst>
                <a:outerShdw blurRad="38100" dist="38100" dir="2700000" algn="tl">
                  <a:srgbClr val="000000">
                    <a:alpha val="43137"/>
                  </a:srgbClr>
                </a:outerShdw>
              </a:effectLst>
            </a:endParaRPr>
          </a:p>
          <a:p>
            <a:r>
              <a:rPr lang="en-US" dirty="0">
                <a:solidFill>
                  <a:srgbClr val="000066"/>
                </a:solidFill>
                <a:effectLst>
                  <a:outerShdw blurRad="38100" dist="38100" dir="2700000" algn="tl">
                    <a:srgbClr val="000000">
                      <a:alpha val="43137"/>
                    </a:srgbClr>
                  </a:outerShdw>
                </a:effectLst>
              </a:rPr>
              <a:t>Family Structure</a:t>
            </a:r>
          </a:p>
          <a:p>
            <a:endParaRPr lang="en-US" dirty="0">
              <a:solidFill>
                <a:srgbClr val="000066"/>
              </a:solidFill>
              <a:effectLst>
                <a:outerShdw blurRad="38100" dist="38100" dir="2700000" algn="tl">
                  <a:srgbClr val="000000">
                    <a:alpha val="43137"/>
                  </a:srgbClr>
                </a:outerShdw>
              </a:effectLst>
            </a:endParaRPr>
          </a:p>
          <a:p>
            <a:r>
              <a:rPr lang="en-US" dirty="0">
                <a:solidFill>
                  <a:srgbClr val="000066"/>
                </a:solidFill>
                <a:effectLst>
                  <a:outerShdw blurRad="38100" dist="38100" dir="2700000" algn="tl">
                    <a:srgbClr val="000000">
                      <a:alpha val="43137"/>
                    </a:srgbClr>
                  </a:outerShdw>
                </a:effectLst>
              </a:rPr>
              <a:t>Occupations / educational backgrounds of parents</a:t>
            </a:r>
          </a:p>
          <a:p>
            <a:endParaRPr lang="en-US" dirty="0"/>
          </a:p>
        </p:txBody>
      </p:sp>
      <p:pic>
        <p:nvPicPr>
          <p:cNvPr id="6" name="Picture 5"/>
          <p:cNvPicPr>
            <a:picLocks noChangeAspect="1" noChangeArrowheads="1"/>
          </p:cNvPicPr>
          <p:nvPr/>
        </p:nvPicPr>
        <p:blipFill>
          <a:blip r:embed="rId3" cstate="print"/>
          <a:srcRect/>
          <a:stretch>
            <a:fillRect/>
          </a:stretch>
        </p:blipFill>
        <p:spPr bwMode="auto">
          <a:xfrm>
            <a:off x="251520" y="2730988"/>
            <a:ext cx="2088232" cy="113664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340768"/>
            <a:ext cx="1900039" cy="123707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7464" y="3983197"/>
            <a:ext cx="1746498" cy="115800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66" y="4869160"/>
            <a:ext cx="1353878" cy="1589335"/>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flipH="1">
            <a:off x="3763962" y="1916832"/>
            <a:ext cx="952054" cy="0"/>
          </a:xfrm>
          <a:prstGeom prst="straightConnector1">
            <a:avLst/>
          </a:prstGeom>
          <a:ln w="2857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55776" y="3501008"/>
            <a:ext cx="2160240" cy="0"/>
          </a:xfrm>
          <a:prstGeom prst="straightConnector1">
            <a:avLst/>
          </a:prstGeom>
          <a:ln w="2857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3"/>
          </p:cNvCxnSpPr>
          <p:nvPr/>
        </p:nvCxnSpPr>
        <p:spPr>
          <a:xfrm flipH="1">
            <a:off x="3763962" y="4365104"/>
            <a:ext cx="952054" cy="197095"/>
          </a:xfrm>
          <a:prstGeom prst="straightConnector1">
            <a:avLst/>
          </a:prstGeom>
          <a:ln w="2857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669244" y="5229200"/>
            <a:ext cx="3046772" cy="648072"/>
          </a:xfrm>
          <a:prstGeom prst="straightConnector1">
            <a:avLst/>
          </a:prstGeom>
          <a:ln w="28575">
            <a:solidFill>
              <a:srgbClr val="00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8306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952" y="44624"/>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Defining Objectives</a:t>
            </a:r>
            <a:endParaRPr lang="en-US" sz="6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916833"/>
            <a:ext cx="8229600" cy="4896544"/>
          </a:xfrm>
        </p:spPr>
        <p:txBody>
          <a:bodyPr>
            <a:normAutofit/>
          </a:bodyPr>
          <a:lstStyle/>
          <a:p>
            <a:r>
              <a:rPr lang="en-US" dirty="0" smtClean="0">
                <a:solidFill>
                  <a:srgbClr val="000066"/>
                </a:solidFill>
                <a:effectLst>
                  <a:outerShdw blurRad="38100" dist="38100" dir="2700000" algn="tl">
                    <a:srgbClr val="000000">
                      <a:alpha val="43137"/>
                    </a:srgbClr>
                  </a:outerShdw>
                </a:effectLst>
              </a:rPr>
              <a:t>Your </a:t>
            </a:r>
            <a:r>
              <a:rPr lang="en-US" dirty="0">
                <a:solidFill>
                  <a:srgbClr val="000066"/>
                </a:solidFill>
                <a:effectLst>
                  <a:outerShdw blurRad="38100" dist="38100" dir="2700000" algn="tl">
                    <a:srgbClr val="000000">
                      <a:alpha val="43137"/>
                    </a:srgbClr>
                  </a:outerShdw>
                </a:effectLst>
              </a:rPr>
              <a:t>goals and needs assessment will guide the development of ways in which parents will be involved.   </a:t>
            </a:r>
            <a:endParaRPr lang="en-US" dirty="0" smtClean="0">
              <a:solidFill>
                <a:srgbClr val="000066"/>
              </a:solidFill>
              <a:effectLst>
                <a:outerShdw blurRad="38100" dist="38100" dir="2700000" algn="tl">
                  <a:srgbClr val="000000">
                    <a:alpha val="43137"/>
                  </a:srgbClr>
                </a:outerShdw>
              </a:effectLst>
            </a:endParaRPr>
          </a:p>
          <a:p>
            <a:endParaRPr lang="en-US" dirty="0">
              <a:solidFill>
                <a:srgbClr val="000066"/>
              </a:solidFill>
              <a:effectLst>
                <a:outerShdw blurRad="38100" dist="38100" dir="2700000" algn="tl">
                  <a:srgbClr val="000000">
                    <a:alpha val="43137"/>
                  </a:srgbClr>
                </a:outerShdw>
              </a:effectLst>
            </a:endParaRPr>
          </a:p>
          <a:p>
            <a:r>
              <a:rPr lang="en-US" dirty="0" smtClean="0">
                <a:solidFill>
                  <a:srgbClr val="000066"/>
                </a:solidFill>
                <a:effectLst>
                  <a:outerShdw blurRad="38100" dist="38100" dir="2700000" algn="tl">
                    <a:srgbClr val="000000">
                      <a:alpha val="43137"/>
                    </a:srgbClr>
                  </a:outerShdw>
                </a:effectLst>
              </a:rPr>
              <a:t>This </a:t>
            </a:r>
            <a:r>
              <a:rPr lang="en-US" dirty="0">
                <a:solidFill>
                  <a:srgbClr val="000066"/>
                </a:solidFill>
                <a:effectLst>
                  <a:outerShdw blurRad="38100" dist="38100" dir="2700000" algn="tl">
                    <a:srgbClr val="000000">
                      <a:alpha val="43137"/>
                    </a:srgbClr>
                  </a:outerShdw>
                </a:effectLst>
              </a:rPr>
              <a:t>will help you to </a:t>
            </a:r>
            <a:r>
              <a:rPr lang="en-US" u="sng" dirty="0">
                <a:solidFill>
                  <a:srgbClr val="C00000"/>
                </a:solidFill>
                <a:effectLst>
                  <a:outerShdw blurRad="38100" dist="38100" dir="2700000" algn="tl">
                    <a:srgbClr val="000000">
                      <a:alpha val="43137"/>
                    </a:srgbClr>
                  </a:outerShdw>
                </a:effectLst>
              </a:rPr>
              <a:t>establish objectives for parental involvement in your program</a:t>
            </a:r>
            <a:r>
              <a:rPr lang="en-US" dirty="0">
                <a:solidFill>
                  <a:srgbClr val="000066"/>
                </a:solidFill>
                <a:effectLst>
                  <a:outerShdw blurRad="38100" dist="38100" dir="2700000" algn="tl">
                    <a:srgbClr val="000000">
                      <a:alpha val="43137"/>
                    </a:srgbClr>
                  </a:outerShdw>
                </a:effectLst>
              </a:rPr>
              <a:t>. </a:t>
            </a:r>
            <a:endParaRPr lang="en-US" dirty="0" smtClean="0">
              <a:solidFill>
                <a:srgbClr val="000066"/>
              </a:solidFill>
              <a:effectLst>
                <a:outerShdw blurRad="38100" dist="38100" dir="2700000" algn="tl">
                  <a:srgbClr val="000000">
                    <a:alpha val="43137"/>
                  </a:srgbClr>
                </a:outerShdw>
              </a:effectLst>
            </a:endParaRPr>
          </a:p>
          <a:p>
            <a:endParaRPr lang="en-US" dirty="0">
              <a:solidFill>
                <a:srgbClr val="000066"/>
              </a:solidFill>
              <a:effectLst>
                <a:outerShdw blurRad="38100" dist="38100" dir="2700000" algn="tl">
                  <a:srgbClr val="000000">
                    <a:alpha val="43137"/>
                  </a:srgbClr>
                </a:outerShdw>
              </a:effectLst>
            </a:endParaRPr>
          </a:p>
          <a:p>
            <a:r>
              <a:rPr lang="en-US" dirty="0" smtClean="0">
                <a:solidFill>
                  <a:srgbClr val="000066"/>
                </a:solidFill>
                <a:effectLst>
                  <a:outerShdw blurRad="38100" dist="38100" dir="2700000" algn="tl">
                    <a:srgbClr val="000000">
                      <a:alpha val="43137"/>
                    </a:srgbClr>
                  </a:outerShdw>
                </a:effectLst>
              </a:rPr>
              <a:t>Share </a:t>
            </a:r>
            <a:r>
              <a:rPr lang="en-US" dirty="0">
                <a:solidFill>
                  <a:srgbClr val="000066"/>
                </a:solidFill>
                <a:effectLst>
                  <a:outerShdw blurRad="38100" dist="38100" dir="2700000" algn="tl">
                    <a:srgbClr val="000000">
                      <a:alpha val="43137"/>
                    </a:srgbClr>
                  </a:outerShdw>
                </a:effectLst>
              </a:rPr>
              <a:t>objectives through newsletters, website, bulletin boards, memos, etc…</a:t>
            </a:r>
          </a:p>
        </p:txBody>
      </p:sp>
    </p:spTree>
    <p:extLst>
      <p:ext uri="{BB962C8B-B14F-4D97-AF65-F5344CB8AC3E}">
        <p14:creationId xmlns:p14="http://schemas.microsoft.com/office/powerpoint/2010/main" val="137463415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44624"/>
            <a:ext cx="8229600" cy="1143000"/>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Specific Ways to Involve Parents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16832"/>
            <a:ext cx="8229600" cy="4209331"/>
          </a:xfrm>
        </p:spPr>
        <p:txBody>
          <a:bodyPr>
            <a:normAutofit/>
          </a:bodyPr>
          <a:lstStyle/>
          <a:p>
            <a:pPr algn="ctr">
              <a:buNone/>
            </a:pPr>
            <a:r>
              <a:rPr lang="en-US" dirty="0">
                <a:solidFill>
                  <a:srgbClr val="000066"/>
                </a:solidFill>
                <a:effectLst>
                  <a:outerShdw blurRad="38100" dist="38100" dir="2700000" algn="tl">
                    <a:srgbClr val="000000">
                      <a:alpha val="43137"/>
                    </a:srgbClr>
                  </a:outerShdw>
                </a:effectLst>
              </a:rPr>
              <a:t>The diversity among parents and the variety of their needs and interests require variety in activities.  </a:t>
            </a:r>
          </a:p>
          <a:p>
            <a:endParaRPr lang="en-US" dirty="0"/>
          </a:p>
        </p:txBody>
      </p:sp>
      <p:pic>
        <p:nvPicPr>
          <p:cNvPr id="4" name="Picture 5"/>
          <p:cNvPicPr>
            <a:picLocks noChangeAspect="1" noChangeArrowheads="1"/>
          </p:cNvPicPr>
          <p:nvPr/>
        </p:nvPicPr>
        <p:blipFill>
          <a:blip r:embed="rId3" cstate="print"/>
          <a:srcRect/>
          <a:stretch>
            <a:fillRect/>
          </a:stretch>
        </p:blipFill>
        <p:spPr bwMode="auto">
          <a:xfrm>
            <a:off x="395536" y="3933056"/>
            <a:ext cx="2439888" cy="248868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3933056"/>
            <a:ext cx="2476500" cy="18478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3933056"/>
            <a:ext cx="2628900"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211852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115616" y="1988840"/>
            <a:ext cx="7344816" cy="4525963"/>
          </a:xfrm>
        </p:spPr>
        <p:txBody>
          <a:bodyPr>
            <a:normAutofit/>
          </a:bodyPr>
          <a:lstStyle/>
          <a:p>
            <a:pPr marL="0" indent="0" algn="ctr">
              <a:buNone/>
            </a:pPr>
            <a:r>
              <a:rPr lang="en-US" sz="5400" b="1" dirty="0" smtClean="0">
                <a:solidFill>
                  <a:srgbClr val="000066"/>
                </a:solidFill>
                <a:effectLst>
                  <a:outerShdw blurRad="38100" dist="38100" dir="2700000" algn="tl">
                    <a:srgbClr val="000000">
                      <a:alpha val="43137"/>
                    </a:srgbClr>
                  </a:outerShdw>
                </a:effectLst>
              </a:rPr>
              <a:t>Understanding the Five Critical Roles</a:t>
            </a:r>
          </a:p>
          <a:p>
            <a:pPr marL="0" indent="0" algn="ctr">
              <a:buNone/>
            </a:pPr>
            <a:r>
              <a:rPr lang="en-US" sz="5400" b="1" dirty="0" smtClean="0">
                <a:solidFill>
                  <a:srgbClr val="000066"/>
                </a:solidFill>
                <a:effectLst>
                  <a:outerShdw blurRad="38100" dist="38100" dir="2700000" algn="tl">
                    <a:srgbClr val="000000">
                      <a:alpha val="43137"/>
                    </a:srgbClr>
                  </a:outerShdw>
                </a:effectLst>
              </a:rPr>
              <a:t>Of Parents in Your Program</a:t>
            </a:r>
            <a:endParaRPr lang="en-US" sz="5400" b="1"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536483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8229600" cy="1143000"/>
          </a:xfrm>
        </p:spPr>
        <p:txBody>
          <a:bodyPr>
            <a:normAutofit/>
          </a:bodyPr>
          <a:lstStyle/>
          <a:p>
            <a:r>
              <a:rPr lang="en-US" sz="4800" b="1" dirty="0" smtClean="0">
                <a:solidFill>
                  <a:schemeClr val="bg1"/>
                </a:solidFill>
                <a:effectLst>
                  <a:outerShdw blurRad="38100" dist="38100" dir="2700000" algn="tl">
                    <a:srgbClr val="000000">
                      <a:alpha val="43137"/>
                    </a:srgbClr>
                  </a:outerShdw>
                </a:effectLst>
              </a:rPr>
              <a:t>1.  Parents are Learners</a:t>
            </a:r>
            <a:endParaRPr lang="en-US" sz="4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060848"/>
            <a:ext cx="8229600" cy="4525963"/>
          </a:xfrm>
        </p:spPr>
        <p:txBody>
          <a:bodyPr>
            <a:normAutofit/>
          </a:bodyPr>
          <a:lstStyle/>
          <a:p>
            <a:r>
              <a:rPr lang="en-US" sz="2400" dirty="0">
                <a:solidFill>
                  <a:srgbClr val="000066"/>
                </a:solidFill>
                <a:effectLst>
                  <a:outerShdw blurRad="38100" dist="38100" dir="2700000" algn="tl">
                    <a:srgbClr val="000000">
                      <a:alpha val="43137"/>
                    </a:srgbClr>
                  </a:outerShdw>
                </a:effectLst>
              </a:rPr>
              <a:t>Parents are involved in providing the child the kind of home environment which can assure school success.   </a:t>
            </a:r>
            <a:endParaRPr lang="en-US" sz="2400" dirty="0" smtClean="0">
              <a:solidFill>
                <a:srgbClr val="000066"/>
              </a:solidFill>
              <a:effectLst>
                <a:outerShdw blurRad="38100" dist="38100" dir="2700000" algn="tl">
                  <a:srgbClr val="000000">
                    <a:alpha val="43137"/>
                  </a:srgbClr>
                </a:outerShdw>
              </a:effectLst>
            </a:endParaRPr>
          </a:p>
          <a:p>
            <a:endParaRPr lang="en-US" sz="2400" dirty="0">
              <a:solidFill>
                <a:srgbClr val="000066"/>
              </a:solidFill>
              <a:effectLst>
                <a:outerShdw blurRad="38100" dist="38100" dir="2700000" algn="tl">
                  <a:srgbClr val="000000">
                    <a:alpha val="43137"/>
                  </a:srgbClr>
                </a:outerShdw>
              </a:effectLst>
            </a:endParaRPr>
          </a:p>
          <a:p>
            <a:r>
              <a:rPr lang="en-US" sz="2400" dirty="0" smtClean="0">
                <a:solidFill>
                  <a:srgbClr val="000066"/>
                </a:solidFill>
                <a:effectLst>
                  <a:outerShdw blurRad="38100" dist="38100" dir="2700000" algn="tl">
                    <a:srgbClr val="000000">
                      <a:alpha val="43137"/>
                    </a:srgbClr>
                  </a:outerShdw>
                </a:effectLst>
              </a:rPr>
              <a:t>The </a:t>
            </a:r>
            <a:r>
              <a:rPr lang="en-US" sz="2400" dirty="0">
                <a:solidFill>
                  <a:srgbClr val="000066"/>
                </a:solidFill>
                <a:effectLst>
                  <a:outerShdw blurRad="38100" dist="38100" dir="2700000" algn="tl">
                    <a:srgbClr val="000000">
                      <a:alpha val="43137"/>
                    </a:srgbClr>
                  </a:outerShdw>
                </a:effectLst>
              </a:rPr>
              <a:t>parent can be helped to develop a better self-concept, a better attitude towards school, and an understanding of the child’s capabilities, ways in which learning is enhanced, the effect of the home on the child’s learning, and the importance of good nutrition. </a:t>
            </a:r>
          </a:p>
          <a:p>
            <a:endParaRPr lang="en-US" sz="2400"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999846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8229600" cy="1143000"/>
          </a:xfrm>
        </p:spPr>
        <p:txBody>
          <a:bodyPr>
            <a:normAutofit/>
          </a:bodyPr>
          <a:lstStyle/>
          <a:p>
            <a:r>
              <a:rPr lang="en-US" sz="4800" b="1" dirty="0">
                <a:solidFill>
                  <a:schemeClr val="bg1"/>
                </a:solidFill>
                <a:effectLst>
                  <a:outerShdw blurRad="38100" dist="38100" dir="2700000" algn="tl">
                    <a:srgbClr val="000000">
                      <a:alpha val="43137"/>
                    </a:srgbClr>
                  </a:outerShdw>
                </a:effectLst>
              </a:rPr>
              <a:t>2</a:t>
            </a:r>
            <a:r>
              <a:rPr lang="en-US" sz="4800" b="1" dirty="0" smtClean="0">
                <a:solidFill>
                  <a:schemeClr val="bg1"/>
                </a:solidFill>
                <a:effectLst>
                  <a:outerShdw blurRad="38100" dist="38100" dir="2700000" algn="tl">
                    <a:srgbClr val="000000">
                      <a:alpha val="43137"/>
                    </a:srgbClr>
                  </a:outerShdw>
                </a:effectLst>
              </a:rPr>
              <a:t>.  Parents are Resources</a:t>
            </a:r>
            <a:endParaRPr lang="en-US" sz="4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766" y="2098527"/>
            <a:ext cx="3672408" cy="4525963"/>
          </a:xfrm>
        </p:spPr>
        <p:txBody>
          <a:bodyPr>
            <a:normAutofit fontScale="92500"/>
          </a:bodyPr>
          <a:lstStyle/>
          <a:p>
            <a:r>
              <a:rPr lang="en-US" sz="2400" dirty="0" smtClean="0">
                <a:solidFill>
                  <a:srgbClr val="000066"/>
                </a:solidFill>
                <a:effectLst>
                  <a:outerShdw blurRad="38100" dist="38100" dir="2700000" algn="tl">
                    <a:srgbClr val="000000">
                      <a:alpha val="43137"/>
                    </a:srgbClr>
                  </a:outerShdw>
                </a:effectLst>
              </a:rPr>
              <a:t>The </a:t>
            </a:r>
            <a:r>
              <a:rPr lang="en-US" sz="2400" dirty="0">
                <a:solidFill>
                  <a:srgbClr val="000066"/>
                </a:solidFill>
                <a:effectLst>
                  <a:outerShdw blurRad="38100" dist="38100" dir="2700000" algn="tl">
                    <a:srgbClr val="000000">
                      <a:alpha val="43137"/>
                    </a:srgbClr>
                  </a:outerShdw>
                </a:effectLst>
              </a:rPr>
              <a:t>individual talents, skills and insights of parents can be used to enrich class activities and to strengthen two-way communication between home and school.  </a:t>
            </a:r>
            <a:endParaRPr lang="en-US" sz="2400" dirty="0" smtClean="0">
              <a:solidFill>
                <a:srgbClr val="000066"/>
              </a:solidFill>
              <a:effectLst>
                <a:outerShdw blurRad="38100" dist="38100" dir="2700000" algn="tl">
                  <a:srgbClr val="000000">
                    <a:alpha val="43137"/>
                  </a:srgbClr>
                </a:outerShdw>
              </a:effectLst>
            </a:endParaRPr>
          </a:p>
          <a:p>
            <a:endParaRPr lang="en-US" sz="2400" dirty="0">
              <a:solidFill>
                <a:srgbClr val="000066"/>
              </a:solidFill>
              <a:effectLst>
                <a:outerShdw blurRad="38100" dist="38100" dir="2700000" algn="tl">
                  <a:srgbClr val="000000">
                    <a:alpha val="43137"/>
                  </a:srgbClr>
                </a:outerShdw>
              </a:effectLst>
            </a:endParaRPr>
          </a:p>
          <a:p>
            <a:r>
              <a:rPr lang="en-US" sz="2400" dirty="0" smtClean="0">
                <a:solidFill>
                  <a:srgbClr val="000066"/>
                </a:solidFill>
                <a:effectLst>
                  <a:outerShdw blurRad="38100" dist="38100" dir="2700000" algn="tl">
                    <a:srgbClr val="000000">
                      <a:alpha val="43137"/>
                    </a:srgbClr>
                  </a:outerShdw>
                </a:effectLst>
              </a:rPr>
              <a:t>Diversity </a:t>
            </a:r>
            <a:r>
              <a:rPr lang="en-US" sz="2400" dirty="0">
                <a:solidFill>
                  <a:srgbClr val="000066"/>
                </a:solidFill>
                <a:effectLst>
                  <a:outerShdw blurRad="38100" dist="38100" dir="2700000" algn="tl">
                    <a:srgbClr val="000000">
                      <a:alpha val="43137"/>
                    </a:srgbClr>
                  </a:outerShdw>
                </a:effectLst>
              </a:rPr>
              <a:t>of age and ethnicity can enrich the experiences for all persons involved. </a:t>
            </a:r>
          </a:p>
          <a:p>
            <a:pPr>
              <a:buNone/>
            </a:pPr>
            <a:r>
              <a:rPr lang="en-US" sz="2400" dirty="0">
                <a:solidFill>
                  <a:srgbClr val="000066"/>
                </a:solidFill>
                <a:effectLst>
                  <a:outerShdw blurRad="38100" dist="38100" dir="2700000" algn="tl">
                    <a:srgbClr val="000000">
                      <a:alpha val="43137"/>
                    </a:srgbClr>
                  </a:outerShdw>
                </a:effectLst>
              </a:rPr>
              <a:t>   </a:t>
            </a:r>
          </a:p>
          <a:p>
            <a:endParaRPr lang="en-US" sz="2400" dirty="0">
              <a:solidFill>
                <a:srgbClr val="000066"/>
              </a:solidFill>
              <a:effectLst>
                <a:outerShdw blurRad="38100" dist="38100" dir="2700000" algn="tl">
                  <a:srgbClr val="000000">
                    <a:alpha val="43137"/>
                  </a:srgbClr>
                </a:outerShdw>
              </a:effectLst>
            </a:endParaRPr>
          </a:p>
        </p:txBody>
      </p:sp>
      <p:sp>
        <p:nvSpPr>
          <p:cNvPr id="4" name="Rectangle 3"/>
          <p:cNvSpPr/>
          <p:nvPr/>
        </p:nvSpPr>
        <p:spPr>
          <a:xfrm rot="19998395">
            <a:off x="4271137" y="1720665"/>
            <a:ext cx="2593980" cy="461665"/>
          </a:xfrm>
          <a:prstGeom prst="rect">
            <a:avLst/>
          </a:prstGeom>
          <a:noFill/>
        </p:spPr>
        <p:txBody>
          <a:bodyPr wrap="none" lIns="91440" tIns="45720" rIns="91440" bIns="45720">
            <a:spAutoFit/>
          </a:bodyPr>
          <a:lstStyle/>
          <a:p>
            <a:pPr algn="ctr"/>
            <a:r>
              <a:rPr lang="en-US" sz="2400" b="1" cap="none" spc="0" dirty="0" smtClean="0">
                <a:ln w="9525">
                  <a:solidFill>
                    <a:schemeClr val="bg1"/>
                  </a:solidFill>
                  <a:prstDash val="solid"/>
                </a:ln>
                <a:solidFill>
                  <a:srgbClr val="CC3300"/>
                </a:solidFill>
                <a:effectLst>
                  <a:outerShdw blurRad="12700" dist="38100" dir="2700000" algn="tl" rotWithShape="0">
                    <a:schemeClr val="bg1">
                      <a:lumMod val="50000"/>
                    </a:schemeClr>
                  </a:outerShdw>
                </a:effectLst>
              </a:rPr>
              <a:t>Reading Friends</a:t>
            </a:r>
            <a:endParaRPr lang="en-US" sz="2400" b="1" cap="none" spc="0" dirty="0">
              <a:ln w="9525">
                <a:solidFill>
                  <a:schemeClr val="bg1"/>
                </a:solidFill>
                <a:prstDash val="solid"/>
              </a:ln>
              <a:solidFill>
                <a:srgbClr val="CC3300"/>
              </a:solidFill>
              <a:effectLst>
                <a:outerShdw blurRad="12700" dist="38100" dir="2700000" algn="tl" rotWithShape="0">
                  <a:schemeClr val="bg1">
                    <a:lumMod val="50000"/>
                  </a:schemeClr>
                </a:outerShdw>
              </a:effectLst>
            </a:endParaRPr>
          </a:p>
        </p:txBody>
      </p:sp>
      <p:sp>
        <p:nvSpPr>
          <p:cNvPr id="5" name="Rectangle 4"/>
          <p:cNvSpPr/>
          <p:nvPr/>
        </p:nvSpPr>
        <p:spPr>
          <a:xfrm>
            <a:off x="4283968" y="4221088"/>
            <a:ext cx="4425763" cy="707886"/>
          </a:xfrm>
          <a:prstGeom prst="rect">
            <a:avLst/>
          </a:prstGeom>
          <a:noFill/>
        </p:spPr>
        <p:txBody>
          <a:bodyPr wrap="none" lIns="91440" tIns="45720" rIns="91440" bIns="45720">
            <a:spAutoFit/>
          </a:bodyPr>
          <a:lstStyle/>
          <a:p>
            <a:pPr algn="ctr"/>
            <a:r>
              <a:rPr lang="en-US"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PARENT PATROL</a:t>
            </a:r>
            <a:endPar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Rectangle 5"/>
          <p:cNvSpPr/>
          <p:nvPr/>
        </p:nvSpPr>
        <p:spPr>
          <a:xfrm rot="1017446">
            <a:off x="4932040" y="5386482"/>
            <a:ext cx="3544560"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rgbClr val="7030A0"/>
                </a:solidFill>
              </a:rPr>
              <a:t>Publish Parent </a:t>
            </a:r>
          </a:p>
          <a:p>
            <a:pPr algn="ctr"/>
            <a:r>
              <a:rPr lang="en-US" sz="3600" b="1" cap="none" spc="0" dirty="0" smtClean="0">
                <a:ln/>
                <a:solidFill>
                  <a:srgbClr val="7030A0"/>
                </a:solidFill>
                <a:effectLst/>
              </a:rPr>
              <a:t>Newsletter</a:t>
            </a:r>
            <a:endParaRPr lang="en-US" sz="3600" b="1" cap="none" spc="0" dirty="0">
              <a:ln/>
              <a:solidFill>
                <a:srgbClr val="7030A0"/>
              </a:solidFill>
              <a:effectLst/>
            </a:endParaRPr>
          </a:p>
        </p:txBody>
      </p:sp>
      <p:sp>
        <p:nvSpPr>
          <p:cNvPr id="7" name="Rectangle 6"/>
          <p:cNvSpPr/>
          <p:nvPr/>
        </p:nvSpPr>
        <p:spPr>
          <a:xfrm rot="223886">
            <a:off x="4298505" y="3511659"/>
            <a:ext cx="4237057"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Foster Grandparents</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tangle 7"/>
          <p:cNvSpPr/>
          <p:nvPr/>
        </p:nvSpPr>
        <p:spPr>
          <a:xfrm>
            <a:off x="5768027" y="1736297"/>
            <a:ext cx="294170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accent6"/>
                </a:solidFill>
                <a:effectLst>
                  <a:outerShdw dist="38100" dir="2700000" algn="bl" rotWithShape="0">
                    <a:schemeClr val="accent5"/>
                  </a:outerShdw>
                </a:effectLst>
              </a:rPr>
              <a:t>Tutoring</a:t>
            </a:r>
            <a:endParaRPr lang="en-US" sz="5400" b="1" cap="none" spc="0" dirty="0">
              <a:ln w="13462">
                <a:solidFill>
                  <a:schemeClr val="bg1"/>
                </a:solidFill>
                <a:prstDash val="solid"/>
              </a:ln>
              <a:solidFill>
                <a:schemeClr val="accent6"/>
              </a:solidFill>
              <a:effectLst>
                <a:outerShdw dist="38100" dir="2700000" algn="bl" rotWithShape="0">
                  <a:schemeClr val="accent5"/>
                </a:outerShdw>
              </a:effectLst>
            </a:endParaRPr>
          </a:p>
        </p:txBody>
      </p:sp>
      <p:sp>
        <p:nvSpPr>
          <p:cNvPr id="9" name="Rectangle 8"/>
          <p:cNvSpPr/>
          <p:nvPr/>
        </p:nvSpPr>
        <p:spPr>
          <a:xfrm>
            <a:off x="4902384" y="2679110"/>
            <a:ext cx="3603872"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rgbClr val="002060"/>
                </a:solidFill>
                <a:effectLst/>
              </a:rPr>
              <a:t>Campus Beautification </a:t>
            </a:r>
          </a:p>
          <a:p>
            <a:pPr algn="ctr"/>
            <a:r>
              <a:rPr lang="en-US" sz="2400" b="1" dirty="0" smtClean="0">
                <a:ln/>
                <a:solidFill>
                  <a:srgbClr val="002060"/>
                </a:solidFill>
              </a:rPr>
              <a:t>Projects</a:t>
            </a:r>
            <a:endParaRPr lang="en-US" sz="2400" b="1" cap="none" spc="0" dirty="0">
              <a:ln/>
              <a:solidFill>
                <a:srgbClr val="002060"/>
              </a:solidFill>
              <a:effectLst/>
            </a:endParaRPr>
          </a:p>
        </p:txBody>
      </p:sp>
    </p:spTree>
    <p:extLst>
      <p:ext uri="{BB962C8B-B14F-4D97-AF65-F5344CB8AC3E}">
        <p14:creationId xmlns:p14="http://schemas.microsoft.com/office/powerpoint/2010/main" val="265745587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44624"/>
            <a:ext cx="8229600" cy="1143000"/>
          </a:xfrm>
        </p:spPr>
        <p:txBody>
          <a:bodyPr>
            <a:normAutofit/>
          </a:bodyPr>
          <a:lstStyle/>
          <a:p>
            <a:r>
              <a:rPr lang="en-US" sz="4800" b="1" dirty="0" smtClean="0">
                <a:solidFill>
                  <a:schemeClr val="bg1"/>
                </a:solidFill>
                <a:effectLst>
                  <a:outerShdw blurRad="38100" dist="38100" dir="2700000" algn="tl">
                    <a:srgbClr val="000000">
                      <a:alpha val="43137"/>
                    </a:srgbClr>
                  </a:outerShdw>
                </a:effectLst>
              </a:rPr>
              <a:t>COMMUNITY RESOURCES</a:t>
            </a:r>
            <a:endParaRPr lang="en-US" sz="4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67544" y="1988840"/>
            <a:ext cx="4248472" cy="4525963"/>
          </a:xfrm>
        </p:spPr>
        <p:txBody>
          <a:bodyPr>
            <a:normAutofit/>
          </a:bodyPr>
          <a:lstStyle/>
          <a:p>
            <a:r>
              <a:rPr lang="en-US" sz="2400" dirty="0">
                <a:solidFill>
                  <a:srgbClr val="000066"/>
                </a:solidFill>
                <a:effectLst>
                  <a:outerShdw blurRad="38100" dist="38100" dir="2700000" algn="tl">
                    <a:srgbClr val="000000">
                      <a:alpha val="43137"/>
                    </a:srgbClr>
                  </a:outerShdw>
                </a:effectLst>
              </a:rPr>
              <a:t>Brainstorm a list of Community Resources that could be brought into your school for an opportunity for Families to learn about available services</a:t>
            </a:r>
            <a:r>
              <a:rPr lang="en-US" sz="2400" dirty="0" smtClean="0">
                <a:solidFill>
                  <a:srgbClr val="000066"/>
                </a:solidFill>
                <a:effectLst>
                  <a:outerShdw blurRad="38100" dist="38100" dir="2700000" algn="tl">
                    <a:srgbClr val="000000">
                      <a:alpha val="43137"/>
                    </a:srgbClr>
                  </a:outerShdw>
                </a:effectLst>
              </a:rPr>
              <a:t>.</a:t>
            </a:r>
          </a:p>
          <a:p>
            <a:endParaRPr lang="en-US" sz="2400" dirty="0">
              <a:solidFill>
                <a:srgbClr val="000066"/>
              </a:solidFill>
              <a:effectLst>
                <a:outerShdw blurRad="38100" dist="38100" dir="2700000" algn="tl">
                  <a:srgbClr val="000000">
                    <a:alpha val="43137"/>
                  </a:srgbClr>
                </a:outerShdw>
              </a:effectLst>
            </a:endParaRPr>
          </a:p>
          <a:p>
            <a:r>
              <a:rPr lang="en-US" sz="2400" dirty="0" smtClean="0">
                <a:solidFill>
                  <a:srgbClr val="CC3300"/>
                </a:solidFill>
                <a:effectLst>
                  <a:outerShdw blurRad="38100" dist="38100" dir="2700000" algn="tl">
                    <a:srgbClr val="000000">
                      <a:alpha val="43137"/>
                    </a:srgbClr>
                  </a:outerShdw>
                </a:effectLst>
              </a:rPr>
              <a:t>COMMUNITY RESOURCE FAIR?</a:t>
            </a:r>
            <a:endParaRPr lang="en-US" sz="2400" dirty="0">
              <a:solidFill>
                <a:srgbClr val="CC33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268760"/>
            <a:ext cx="1952625" cy="23431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4706856"/>
            <a:ext cx="2438400" cy="18764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5235371"/>
            <a:ext cx="3514725" cy="1295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2016" y="1350106"/>
            <a:ext cx="2043946" cy="63873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5683" y="3811920"/>
            <a:ext cx="2625677" cy="96772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6115" y="1593073"/>
            <a:ext cx="1367979" cy="104328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4248" y="3868010"/>
            <a:ext cx="1676400" cy="762000"/>
          </a:xfrm>
          <a:prstGeom prst="rect">
            <a:avLst/>
          </a:prstGeom>
        </p:spPr>
      </p:pic>
    </p:spTree>
    <p:extLst>
      <p:ext uri="{BB962C8B-B14F-4D97-AF65-F5344CB8AC3E}">
        <p14:creationId xmlns:p14="http://schemas.microsoft.com/office/powerpoint/2010/main" val="270266161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8229600" cy="1143000"/>
          </a:xfrm>
        </p:spPr>
        <p:txBody>
          <a:bodyPr>
            <a:normAutofit/>
          </a:bodyPr>
          <a:lstStyle/>
          <a:p>
            <a:r>
              <a:rPr lang="en-US" sz="4000" b="1" dirty="0">
                <a:solidFill>
                  <a:schemeClr val="bg1"/>
                </a:solidFill>
                <a:effectLst>
                  <a:outerShdw blurRad="38100" dist="38100" dir="2700000" algn="tl">
                    <a:srgbClr val="000000">
                      <a:alpha val="43137"/>
                    </a:srgbClr>
                  </a:outerShdw>
                </a:effectLst>
              </a:rPr>
              <a:t>3</a:t>
            </a:r>
            <a:r>
              <a:rPr lang="en-US" sz="4000" b="1" dirty="0" smtClean="0">
                <a:solidFill>
                  <a:schemeClr val="bg1"/>
                </a:solidFill>
                <a:effectLst>
                  <a:outerShdw blurRad="38100" dist="38100" dir="2700000" algn="tl">
                    <a:srgbClr val="000000">
                      <a:alpha val="43137"/>
                    </a:srgbClr>
                  </a:outerShdw>
                </a:effectLst>
              </a:rPr>
              <a:t>.  Parents are Decision-Makers</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060848"/>
            <a:ext cx="8229600" cy="4525963"/>
          </a:xfrm>
        </p:spPr>
        <p:txBody>
          <a:bodyPr>
            <a:normAutofit/>
          </a:bodyPr>
          <a:lstStyle/>
          <a:p>
            <a:pPr marL="452628">
              <a:lnSpc>
                <a:spcPct val="90000"/>
              </a:lnSpc>
              <a:defRPr/>
            </a:pPr>
            <a:r>
              <a:rPr lang="en-US" sz="2400" dirty="0">
                <a:solidFill>
                  <a:srgbClr val="000066"/>
                </a:solidFill>
                <a:effectLst>
                  <a:outerShdw blurRad="38100" dist="38100" dir="2700000" algn="tl">
                    <a:srgbClr val="000000">
                      <a:alpha val="43137"/>
                    </a:srgbClr>
                  </a:outerShdw>
                </a:effectLst>
              </a:rPr>
              <a:t>Parents can participate in decisions about program planning for their children since they are the “experts” regarding their own children.   </a:t>
            </a:r>
            <a:endParaRPr lang="en-US" sz="2400" dirty="0" smtClean="0">
              <a:solidFill>
                <a:srgbClr val="000066"/>
              </a:solidFill>
              <a:effectLst>
                <a:outerShdw blurRad="38100" dist="38100" dir="2700000" algn="tl">
                  <a:srgbClr val="000000">
                    <a:alpha val="43137"/>
                  </a:srgbClr>
                </a:outerShdw>
              </a:effectLst>
            </a:endParaRPr>
          </a:p>
          <a:p>
            <a:pPr marL="452628">
              <a:lnSpc>
                <a:spcPct val="90000"/>
              </a:lnSpc>
              <a:defRPr/>
            </a:pPr>
            <a:endParaRPr lang="en-US" sz="2400" dirty="0">
              <a:solidFill>
                <a:srgbClr val="000066"/>
              </a:solidFill>
              <a:effectLst>
                <a:outerShdw blurRad="38100" dist="38100" dir="2700000" algn="tl">
                  <a:srgbClr val="000000">
                    <a:alpha val="43137"/>
                  </a:srgbClr>
                </a:outerShdw>
              </a:effectLst>
            </a:endParaRPr>
          </a:p>
          <a:p>
            <a:pPr marL="452628">
              <a:lnSpc>
                <a:spcPct val="90000"/>
              </a:lnSpc>
              <a:defRPr/>
            </a:pPr>
            <a:r>
              <a:rPr lang="en-US" sz="2400" dirty="0" smtClean="0">
                <a:solidFill>
                  <a:srgbClr val="000066"/>
                </a:solidFill>
                <a:effectLst>
                  <a:outerShdw blurRad="38100" dist="38100" dir="2700000" algn="tl">
                    <a:srgbClr val="000000">
                      <a:alpha val="43137"/>
                    </a:srgbClr>
                  </a:outerShdw>
                </a:effectLst>
              </a:rPr>
              <a:t>They </a:t>
            </a:r>
            <a:r>
              <a:rPr lang="en-US" sz="2400" dirty="0">
                <a:solidFill>
                  <a:srgbClr val="000066"/>
                </a:solidFill>
                <a:effectLst>
                  <a:outerShdw blurRad="38100" dist="38100" dir="2700000" algn="tl">
                    <a:srgbClr val="000000">
                      <a:alpha val="43137"/>
                    </a:srgbClr>
                  </a:outerShdw>
                </a:effectLst>
              </a:rPr>
              <a:t>can also be involved in the needs assessment and evaluation for the class or program by providing their statements of needs and their perceptions about the effectiveness of the program</a:t>
            </a:r>
            <a:r>
              <a:rPr lang="en-US" sz="2400" dirty="0" smtClean="0">
                <a:solidFill>
                  <a:srgbClr val="000066"/>
                </a:solidFill>
                <a:effectLst>
                  <a:outerShdw blurRad="38100" dist="38100" dir="2700000" algn="tl">
                    <a:srgbClr val="000000">
                      <a:alpha val="43137"/>
                    </a:srgbClr>
                  </a:outerShdw>
                </a:effectLst>
              </a:rPr>
              <a:t>.</a:t>
            </a:r>
          </a:p>
          <a:p>
            <a:pPr marL="452628">
              <a:lnSpc>
                <a:spcPct val="90000"/>
              </a:lnSpc>
              <a:defRPr/>
            </a:pPr>
            <a:endParaRPr lang="en-US" sz="2400" dirty="0">
              <a:solidFill>
                <a:srgbClr val="000066"/>
              </a:solidFill>
              <a:effectLst>
                <a:outerShdw blurRad="38100" dist="38100" dir="2700000" algn="tl">
                  <a:srgbClr val="000000">
                    <a:alpha val="43137"/>
                  </a:srgbClr>
                </a:outerShdw>
              </a:effectLst>
            </a:endParaRPr>
          </a:p>
          <a:p>
            <a:pPr marL="452628">
              <a:lnSpc>
                <a:spcPct val="90000"/>
              </a:lnSpc>
              <a:defRPr/>
            </a:pPr>
            <a:r>
              <a:rPr lang="en-US" sz="2400" dirty="0" smtClean="0">
                <a:solidFill>
                  <a:srgbClr val="CC3300"/>
                </a:solidFill>
                <a:effectLst>
                  <a:outerShdw blurRad="38100" dist="38100" dir="2700000" algn="tl">
                    <a:srgbClr val="000000">
                      <a:alpha val="43137"/>
                    </a:srgbClr>
                  </a:outerShdw>
                </a:effectLst>
              </a:rPr>
              <a:t>NCLB requires that parents are included and are active members of each school’s School Improvement Team or Parent Advisory Council.</a:t>
            </a:r>
            <a:endParaRPr lang="en-US" sz="3600" dirty="0">
              <a:solidFill>
                <a:srgbClr val="CC3300"/>
              </a:solidFill>
              <a:effectLst>
                <a:outerShdw blurRad="38100" dist="38100" dir="2700000" algn="tl">
                  <a:srgbClr val="000000">
                    <a:alpha val="43137"/>
                  </a:srgbClr>
                </a:outerShdw>
              </a:effectLst>
            </a:endParaRPr>
          </a:p>
          <a:p>
            <a:endParaRPr lang="en-US" sz="2400"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402660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8229600" cy="11430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4.  Parents are Advocates</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060848"/>
            <a:ext cx="8229600" cy="4525963"/>
          </a:xfrm>
        </p:spPr>
        <p:txBody>
          <a:bodyPr>
            <a:normAutofit/>
          </a:bodyPr>
          <a:lstStyle/>
          <a:p>
            <a:pPr>
              <a:lnSpc>
                <a:spcPct val="90000"/>
              </a:lnSpc>
            </a:pPr>
            <a:r>
              <a:rPr lang="en-US" sz="2400" dirty="0">
                <a:solidFill>
                  <a:srgbClr val="000066"/>
                </a:solidFill>
                <a:effectLst>
                  <a:outerShdw blurRad="38100" dist="38100" dir="2700000" algn="tl">
                    <a:srgbClr val="000000">
                      <a:alpha val="43137"/>
                    </a:srgbClr>
                  </a:outerShdw>
                </a:effectLst>
              </a:rPr>
              <a:t>Parents may assume advocacy roles to help outside agencies and community leaders respond to children’s needs and to the home-school relationship.  </a:t>
            </a:r>
            <a:endParaRPr lang="en-US" sz="2400" dirty="0" smtClean="0">
              <a:solidFill>
                <a:srgbClr val="000066"/>
              </a:solidFill>
              <a:effectLst>
                <a:outerShdw blurRad="38100" dist="38100" dir="2700000" algn="tl">
                  <a:srgbClr val="000000">
                    <a:alpha val="43137"/>
                  </a:srgbClr>
                </a:outerShdw>
              </a:effectLst>
            </a:endParaRPr>
          </a:p>
          <a:p>
            <a:pPr>
              <a:lnSpc>
                <a:spcPct val="90000"/>
              </a:lnSpc>
            </a:pPr>
            <a:endParaRPr lang="en-US" sz="2400" dirty="0">
              <a:solidFill>
                <a:srgbClr val="000066"/>
              </a:solidFill>
              <a:effectLst>
                <a:outerShdw blurRad="38100" dist="38100" dir="2700000" algn="tl">
                  <a:srgbClr val="000000">
                    <a:alpha val="43137"/>
                  </a:srgbClr>
                </a:outerShdw>
              </a:effectLst>
            </a:endParaRPr>
          </a:p>
          <a:p>
            <a:pPr>
              <a:lnSpc>
                <a:spcPct val="90000"/>
              </a:lnSpc>
            </a:pPr>
            <a:r>
              <a:rPr lang="en-US" sz="2400" dirty="0" smtClean="0">
                <a:solidFill>
                  <a:srgbClr val="000066"/>
                </a:solidFill>
                <a:effectLst>
                  <a:outerShdw blurRad="38100" dist="38100" dir="2700000" algn="tl">
                    <a:srgbClr val="000000">
                      <a:alpha val="43137"/>
                    </a:srgbClr>
                  </a:outerShdw>
                </a:effectLst>
              </a:rPr>
              <a:t>Parents </a:t>
            </a:r>
            <a:r>
              <a:rPr lang="en-US" sz="2400" dirty="0">
                <a:solidFill>
                  <a:srgbClr val="000066"/>
                </a:solidFill>
                <a:effectLst>
                  <a:outerShdw blurRad="38100" dist="38100" dir="2700000" algn="tl">
                    <a:srgbClr val="000000">
                      <a:alpha val="43137"/>
                    </a:srgbClr>
                  </a:outerShdw>
                </a:effectLst>
              </a:rPr>
              <a:t>can take a pro-active stance in regard to the welfare of all young children and appropriate programs to enhance their growth and development. </a:t>
            </a:r>
          </a:p>
          <a:p>
            <a:endParaRPr lang="en-US" sz="2400" dirty="0">
              <a:solidFill>
                <a:srgbClr val="000066"/>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4648706"/>
            <a:ext cx="4680520" cy="1931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091313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8229600" cy="1143000"/>
          </a:xfrm>
        </p:spPr>
        <p:txBody>
          <a:bodyPr>
            <a:normAutofit/>
          </a:bodyPr>
          <a:lstStyle/>
          <a:p>
            <a:r>
              <a:rPr lang="en-US" sz="4000" b="1" dirty="0">
                <a:solidFill>
                  <a:schemeClr val="bg1"/>
                </a:solidFill>
                <a:effectLst>
                  <a:outerShdw blurRad="38100" dist="38100" dir="2700000" algn="tl">
                    <a:srgbClr val="000000">
                      <a:alpha val="43137"/>
                    </a:srgbClr>
                  </a:outerShdw>
                </a:effectLst>
              </a:rPr>
              <a:t>5</a:t>
            </a:r>
            <a:r>
              <a:rPr lang="en-US" sz="4000" b="1" dirty="0" smtClean="0">
                <a:solidFill>
                  <a:schemeClr val="bg1"/>
                </a:solidFill>
                <a:effectLst>
                  <a:outerShdw blurRad="38100" dist="38100" dir="2700000" algn="tl">
                    <a:srgbClr val="000000">
                      <a:alpha val="43137"/>
                    </a:srgbClr>
                  </a:outerShdw>
                </a:effectLst>
              </a:rPr>
              <a:t>.  Parents are Teachers</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95936" y="2060848"/>
            <a:ext cx="4629200" cy="4525963"/>
          </a:xfrm>
        </p:spPr>
        <p:txBody>
          <a:bodyPr>
            <a:normAutofit/>
          </a:bodyPr>
          <a:lstStyle/>
          <a:p>
            <a:pPr marL="452628">
              <a:defRPr/>
            </a:pPr>
            <a:r>
              <a:rPr lang="en-US" sz="2400" dirty="0">
                <a:solidFill>
                  <a:srgbClr val="000066"/>
                </a:solidFill>
                <a:effectLst>
                  <a:outerShdw blurRad="38100" dist="38100" dir="2700000" algn="tl">
                    <a:srgbClr val="000000">
                      <a:alpha val="43137"/>
                    </a:srgbClr>
                  </a:outerShdw>
                </a:effectLst>
              </a:rPr>
              <a:t>Learning-training activities for parents and child occur in the classroom, center, and home.  The parent is the child’s most significant teacher</a:t>
            </a:r>
            <a:r>
              <a:rPr lang="en-US" sz="2400" dirty="0" smtClean="0">
                <a:solidFill>
                  <a:srgbClr val="000066"/>
                </a:solidFill>
                <a:effectLst>
                  <a:outerShdw blurRad="38100" dist="38100" dir="2700000" algn="tl">
                    <a:srgbClr val="000000">
                      <a:alpha val="43137"/>
                    </a:srgbClr>
                  </a:outerShdw>
                </a:effectLst>
              </a:rPr>
              <a:t>.</a:t>
            </a:r>
          </a:p>
          <a:p>
            <a:pPr marL="109728" indent="0">
              <a:buNone/>
              <a:defRPr/>
            </a:pPr>
            <a:endParaRPr lang="en-US" sz="2400" dirty="0">
              <a:solidFill>
                <a:srgbClr val="000066"/>
              </a:solidFill>
              <a:effectLst>
                <a:outerShdw blurRad="38100" dist="38100" dir="2700000" algn="tl">
                  <a:srgbClr val="000000">
                    <a:alpha val="43137"/>
                  </a:srgbClr>
                </a:outerShdw>
              </a:effectLst>
            </a:endParaRPr>
          </a:p>
          <a:p>
            <a:pPr marL="452628">
              <a:defRPr/>
            </a:pPr>
            <a:r>
              <a:rPr lang="en-US" sz="2400" dirty="0">
                <a:solidFill>
                  <a:srgbClr val="000066"/>
                </a:solidFill>
                <a:effectLst>
                  <a:outerShdw blurRad="38100" dist="38100" dir="2700000" algn="tl">
                    <a:srgbClr val="000000">
                      <a:alpha val="43137"/>
                    </a:srgbClr>
                  </a:outerShdw>
                </a:effectLst>
              </a:rPr>
              <a:t>Provide opportunities for parents to improve their understanding of how children learn so they can help with homework.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04864"/>
            <a:ext cx="3240360" cy="3240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643399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2204864"/>
            <a:ext cx="8229600" cy="1944216"/>
          </a:xfrm>
        </p:spPr>
        <p:txBody>
          <a:bodyPr>
            <a:noAutofit/>
          </a:bodyPr>
          <a:lstStyle/>
          <a:p>
            <a:r>
              <a:rPr lang="en-US" dirty="0">
                <a:solidFill>
                  <a:srgbClr val="000066"/>
                </a:solidFill>
                <a:effectLst>
                  <a:outerShdw blurRad="38100" dist="38100" dir="2700000" algn="tl">
                    <a:srgbClr val="000000">
                      <a:alpha val="43137"/>
                    </a:srgbClr>
                  </a:outerShdw>
                </a:effectLst>
              </a:rPr>
              <a:t>What are your expectations for today’s session?</a:t>
            </a:r>
          </a:p>
          <a:p>
            <a:pPr>
              <a:buNone/>
            </a:pPr>
            <a:endParaRPr lang="en-US" dirty="0">
              <a:solidFill>
                <a:srgbClr val="000066"/>
              </a:solidFill>
              <a:effectLst>
                <a:outerShdw blurRad="38100" dist="38100" dir="2700000" algn="tl">
                  <a:srgbClr val="000000">
                    <a:alpha val="43137"/>
                  </a:srgbClr>
                </a:outerShdw>
              </a:effectLst>
            </a:endParaRPr>
          </a:p>
          <a:p>
            <a:r>
              <a:rPr lang="en-US" dirty="0">
                <a:solidFill>
                  <a:srgbClr val="000066"/>
                </a:solidFill>
                <a:effectLst>
                  <a:outerShdw blurRad="38100" dist="38100" dir="2700000" algn="tl">
                    <a:srgbClr val="000000">
                      <a:alpha val="43137"/>
                    </a:srgbClr>
                  </a:outerShdw>
                </a:effectLst>
              </a:rPr>
              <a:t>Do you have questions that you would like answered concerning parental involvement?</a:t>
            </a:r>
          </a:p>
        </p:txBody>
      </p:sp>
    </p:spTree>
    <p:extLst>
      <p:ext uri="{BB962C8B-B14F-4D97-AF65-F5344CB8AC3E}">
        <p14:creationId xmlns:p14="http://schemas.microsoft.com/office/powerpoint/2010/main" val="116772508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8229600" cy="11430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Identify Resources for Parents</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2060848"/>
            <a:ext cx="8157592" cy="4525963"/>
          </a:xfrm>
        </p:spPr>
        <p:txBody>
          <a:bodyPr>
            <a:normAutofit/>
          </a:bodyPr>
          <a:lstStyle/>
          <a:p>
            <a:r>
              <a:rPr lang="en-US" sz="2400" dirty="0">
                <a:solidFill>
                  <a:srgbClr val="000066"/>
                </a:solidFill>
                <a:effectLst>
                  <a:outerShdw blurRad="38100" dist="38100" dir="2700000" algn="tl">
                    <a:srgbClr val="000000">
                      <a:alpha val="43137"/>
                    </a:srgbClr>
                  </a:outerShdw>
                </a:effectLst>
              </a:rPr>
              <a:t>Scholarships or loans for families in need</a:t>
            </a:r>
          </a:p>
          <a:p>
            <a:r>
              <a:rPr lang="en-US" sz="2400" dirty="0">
                <a:solidFill>
                  <a:srgbClr val="CC3300"/>
                </a:solidFill>
                <a:effectLst>
                  <a:outerShdw blurRad="38100" dist="38100" dir="2700000" algn="tl">
                    <a:srgbClr val="000000">
                      <a:alpha val="43137"/>
                    </a:srgbClr>
                  </a:outerShdw>
                </a:effectLst>
              </a:rPr>
              <a:t>Family / Parent Resource Center</a:t>
            </a:r>
          </a:p>
          <a:p>
            <a:r>
              <a:rPr lang="en-US" sz="2400" dirty="0">
                <a:solidFill>
                  <a:srgbClr val="000066"/>
                </a:solidFill>
                <a:effectLst>
                  <a:outerShdw blurRad="38100" dist="38100" dir="2700000" algn="tl">
                    <a:srgbClr val="000000">
                      <a:alpha val="43137"/>
                    </a:srgbClr>
                  </a:outerShdw>
                </a:effectLst>
              </a:rPr>
              <a:t>Include sporting activities to involve “fathers”</a:t>
            </a:r>
          </a:p>
          <a:p>
            <a:r>
              <a:rPr lang="en-US" sz="2400" dirty="0">
                <a:solidFill>
                  <a:srgbClr val="CC3300"/>
                </a:solidFill>
                <a:effectLst>
                  <a:outerShdw blurRad="38100" dist="38100" dir="2700000" algn="tl">
                    <a:srgbClr val="000000">
                      <a:alpha val="43137"/>
                    </a:srgbClr>
                  </a:outerShdw>
                </a:effectLst>
              </a:rPr>
              <a:t>Refreshments for parent activities</a:t>
            </a:r>
          </a:p>
          <a:p>
            <a:r>
              <a:rPr lang="en-US" sz="2400" dirty="0">
                <a:solidFill>
                  <a:srgbClr val="000066"/>
                </a:solidFill>
                <a:effectLst>
                  <a:outerShdw blurRad="38100" dist="38100" dir="2700000" algn="tl">
                    <a:srgbClr val="000000">
                      <a:alpha val="43137"/>
                    </a:srgbClr>
                  </a:outerShdw>
                </a:effectLst>
              </a:rPr>
              <a:t>Materials for parent workshops </a:t>
            </a:r>
          </a:p>
          <a:p>
            <a:r>
              <a:rPr lang="en-US" sz="2400" dirty="0">
                <a:solidFill>
                  <a:srgbClr val="CC3300"/>
                </a:solidFill>
                <a:effectLst>
                  <a:outerShdw blurRad="38100" dist="38100" dir="2700000" algn="tl">
                    <a:srgbClr val="000000">
                      <a:alpha val="43137"/>
                    </a:srgbClr>
                  </a:outerShdw>
                </a:effectLst>
              </a:rPr>
              <a:t>Resources for learning activities in the home for parents</a:t>
            </a:r>
            <a:r>
              <a:rPr lang="en-US" sz="2400" dirty="0">
                <a:solidFill>
                  <a:srgbClr val="000066"/>
                </a:solidFill>
                <a:effectLst>
                  <a:outerShdw blurRad="38100" dist="38100" dir="2700000" algn="tl">
                    <a:srgbClr val="000000">
                      <a:alpha val="43137"/>
                    </a:srgbClr>
                  </a:outerShdw>
                </a:effectLst>
              </a:rPr>
              <a:t> </a:t>
            </a:r>
          </a:p>
          <a:p>
            <a:r>
              <a:rPr lang="en-US" sz="2400" dirty="0">
                <a:solidFill>
                  <a:srgbClr val="000066"/>
                </a:solidFill>
                <a:effectLst>
                  <a:outerShdw blurRad="38100" dist="38100" dir="2700000" algn="tl">
                    <a:srgbClr val="000000">
                      <a:alpha val="43137"/>
                    </a:srgbClr>
                  </a:outerShdw>
                </a:effectLst>
              </a:rPr>
              <a:t>Consider offering GED classes </a:t>
            </a:r>
            <a:r>
              <a:rPr lang="en-US" sz="2400" b="1" dirty="0">
                <a:solidFill>
                  <a:srgbClr val="000066"/>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59433514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8229600" cy="1143000"/>
          </a:xfrm>
        </p:spPr>
        <p:txBody>
          <a:bodyPr>
            <a:normAutofit/>
          </a:bodyPr>
          <a:lstStyle/>
          <a:p>
            <a:r>
              <a:rPr lang="en-US" sz="5400" b="1" dirty="0" smtClean="0">
                <a:solidFill>
                  <a:schemeClr val="bg1"/>
                </a:solidFill>
                <a:effectLst>
                  <a:outerShdw blurRad="38100" dist="38100" dir="2700000" algn="tl">
                    <a:srgbClr val="000000">
                      <a:alpha val="43137"/>
                    </a:srgbClr>
                  </a:outerShdw>
                </a:effectLst>
              </a:rPr>
              <a:t>High-Impact Activities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988840"/>
            <a:ext cx="4038600" cy="4137323"/>
          </a:xfrm>
        </p:spPr>
        <p:txBody>
          <a:bodyPr>
            <a:normAutofit/>
          </a:bodyPr>
          <a:lstStyle/>
          <a:p>
            <a:r>
              <a:rPr lang="en-US" sz="2000" dirty="0" smtClean="0">
                <a:solidFill>
                  <a:srgbClr val="000066"/>
                </a:solidFill>
                <a:effectLst>
                  <a:outerShdw blurRad="38100" dist="38100" dir="2700000" algn="tl">
                    <a:srgbClr val="000000">
                      <a:alpha val="43137"/>
                    </a:srgbClr>
                  </a:outerShdw>
                </a:effectLst>
              </a:rPr>
              <a:t>Parents need specific information and modeled demonstrations on how they can help and what they can do.</a:t>
            </a:r>
          </a:p>
          <a:p>
            <a:endParaRPr lang="en-US" sz="2000" dirty="0">
              <a:solidFill>
                <a:srgbClr val="000066"/>
              </a:solidFill>
              <a:effectLst>
                <a:outerShdw blurRad="38100" dist="38100" dir="2700000" algn="tl">
                  <a:srgbClr val="000000">
                    <a:alpha val="43137"/>
                  </a:srgbClr>
                </a:outerShdw>
              </a:effectLst>
            </a:endParaRPr>
          </a:p>
          <a:p>
            <a:r>
              <a:rPr lang="en-US" sz="2000" dirty="0" smtClean="0">
                <a:solidFill>
                  <a:srgbClr val="000066"/>
                </a:solidFill>
                <a:effectLst>
                  <a:outerShdw blurRad="38100" dist="38100" dir="2700000" algn="tl">
                    <a:srgbClr val="000000">
                      <a:alpha val="43137"/>
                    </a:srgbClr>
                  </a:outerShdw>
                </a:effectLst>
              </a:rPr>
              <a:t>FOR EXAMPLE:</a:t>
            </a:r>
          </a:p>
          <a:p>
            <a:pPr>
              <a:buFont typeface="Wingdings" panose="05000000000000000000" pitchFamily="2" charset="2"/>
              <a:buChar char="ü"/>
            </a:pPr>
            <a:r>
              <a:rPr lang="en-US" sz="2000" dirty="0" smtClean="0">
                <a:solidFill>
                  <a:srgbClr val="000066"/>
                </a:solidFill>
                <a:effectLst>
                  <a:outerShdw blurRad="38100" dist="38100" dir="2700000" algn="tl">
                    <a:srgbClr val="000000">
                      <a:alpha val="43137"/>
                    </a:srgbClr>
                  </a:outerShdw>
                </a:effectLst>
              </a:rPr>
              <a:t>Teacher modeling reading comprehension strategies for parents</a:t>
            </a:r>
          </a:p>
          <a:p>
            <a:pPr marL="0" indent="0">
              <a:buNone/>
            </a:pPr>
            <a:endParaRPr lang="en-US" sz="2000" dirty="0">
              <a:solidFill>
                <a:srgbClr val="000066"/>
              </a:solidFill>
              <a:effectLst>
                <a:outerShdw blurRad="38100" dist="38100" dir="2700000" algn="tl">
                  <a:srgbClr val="000000">
                    <a:alpha val="43137"/>
                  </a:srgbClr>
                </a:outerShdw>
              </a:effectLst>
            </a:endParaRPr>
          </a:p>
          <a:p>
            <a:endParaRPr lang="en-US" dirty="0"/>
          </a:p>
          <a:p>
            <a:endParaRPr lang="en-US" dirty="0"/>
          </a:p>
        </p:txBody>
      </p:sp>
      <p:pic>
        <p:nvPicPr>
          <p:cNvPr id="5" name="Picture 5"/>
          <p:cNvPicPr>
            <a:picLocks noChangeAspect="1" noChangeArrowheads="1"/>
          </p:cNvPicPr>
          <p:nvPr/>
        </p:nvPicPr>
        <p:blipFill>
          <a:blip r:embed="rId3" cstate="print"/>
          <a:srcRect/>
          <a:stretch>
            <a:fillRect/>
          </a:stretch>
        </p:blipFill>
        <p:spPr bwMode="auto">
          <a:xfrm>
            <a:off x="4495800" y="2420888"/>
            <a:ext cx="4084672" cy="3032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914910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44624"/>
            <a:ext cx="8229600" cy="1143000"/>
          </a:xfrm>
        </p:spPr>
        <p:txBody>
          <a:bodyPr>
            <a:noAutofit/>
          </a:bodyPr>
          <a:lstStyle/>
          <a:p>
            <a:r>
              <a:rPr lang="en-US" sz="3600" b="1" dirty="0" smtClean="0">
                <a:solidFill>
                  <a:schemeClr val="bg1"/>
                </a:solidFill>
                <a:effectLst>
                  <a:outerShdw blurRad="38100" dist="38100" dir="2700000" algn="tl">
                    <a:srgbClr val="000000">
                      <a:alpha val="43137"/>
                    </a:srgbClr>
                  </a:outerShdw>
                </a:effectLst>
              </a:rPr>
              <a:t>Creating Family Engagement Teams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2060849"/>
            <a:ext cx="8229600" cy="1296144"/>
          </a:xfrm>
        </p:spPr>
        <p:txBody>
          <a:bodyPr>
            <a:normAutofit/>
          </a:bodyPr>
          <a:lstStyle/>
          <a:p>
            <a:r>
              <a:rPr lang="en-US" sz="2400" dirty="0" smtClean="0">
                <a:solidFill>
                  <a:srgbClr val="000066"/>
                </a:solidFill>
                <a:effectLst>
                  <a:outerShdw blurRad="38100" dist="38100" dir="2700000" algn="tl">
                    <a:srgbClr val="000000">
                      <a:alpha val="43137"/>
                    </a:srgbClr>
                  </a:outerShdw>
                </a:effectLst>
              </a:rPr>
              <a:t>Here in the EBPPSS we are in the process of establishing Action Teams for Partnerships (ATPs), as prescribed by the National Network of Partnership Schools (NNPS).</a:t>
            </a:r>
          </a:p>
          <a:p>
            <a:pPr marL="0" indent="0">
              <a:buNone/>
            </a:pPr>
            <a:endParaRPr lang="en-US" sz="2000" dirty="0">
              <a:solidFill>
                <a:srgbClr val="000066"/>
              </a:solidFill>
              <a:effectLst>
                <a:outerShdw blurRad="38100" dist="38100" dir="2700000" algn="tl">
                  <a:srgbClr val="000000">
                    <a:alpha val="43137"/>
                  </a:srgbClr>
                </a:outerShdw>
              </a:effectLst>
            </a:endParaRP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4365104"/>
            <a:ext cx="5256584" cy="10946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415611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What is an Action Team for Partnerships?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88021"/>
            <a:ext cx="8229600" cy="4209331"/>
          </a:xfrm>
        </p:spPr>
        <p:txBody>
          <a:bodyPr>
            <a:normAutofit/>
          </a:bodyPr>
          <a:lstStyle/>
          <a:p>
            <a:r>
              <a:rPr lang="en-US" sz="2400" dirty="0" smtClean="0">
                <a:solidFill>
                  <a:srgbClr val="000066"/>
                </a:solidFill>
                <a:effectLst>
                  <a:outerShdw blurRad="38100" dist="38100" dir="2700000" algn="tl">
                    <a:srgbClr val="000000">
                      <a:alpha val="43137"/>
                    </a:srgbClr>
                  </a:outerShdw>
                </a:effectLst>
              </a:rPr>
              <a:t>The Action Team for Partnerships (ATP) is an action arm—a committee or work group—of  a School Council or School Improvement Team.</a:t>
            </a:r>
          </a:p>
          <a:p>
            <a:endParaRPr lang="en-US" sz="2400" dirty="0" smtClean="0">
              <a:solidFill>
                <a:srgbClr val="000066"/>
              </a:solidFill>
              <a:effectLst>
                <a:outerShdw blurRad="38100" dist="38100" dir="2700000" algn="tl">
                  <a:srgbClr val="000000">
                    <a:alpha val="43137"/>
                  </a:srgbClr>
                </a:outerShdw>
              </a:effectLst>
            </a:endParaRPr>
          </a:p>
          <a:p>
            <a:r>
              <a:rPr lang="en-US" sz="2400" dirty="0" smtClean="0">
                <a:solidFill>
                  <a:srgbClr val="000066"/>
                </a:solidFill>
                <a:effectLst>
                  <a:outerShdw blurRad="38100" dist="38100" dir="2700000" algn="tl">
                    <a:srgbClr val="000000">
                      <a:alpha val="43137"/>
                    </a:srgbClr>
                  </a:outerShdw>
                </a:effectLst>
              </a:rPr>
              <a:t>If a school has no council or improvement team, the ATP is a special committee for planning and conducting partnerships, working with and advising the principal on this component of school improvement.</a:t>
            </a:r>
          </a:p>
          <a:p>
            <a:endParaRPr lang="en-US" sz="2400" dirty="0" smtClean="0">
              <a:solidFill>
                <a:srgbClr val="000066"/>
              </a:solidFill>
              <a:effectLst>
                <a:outerShdw blurRad="38100" dist="38100" dir="2700000" algn="tl">
                  <a:srgbClr val="000000">
                    <a:alpha val="43137"/>
                  </a:srgbClr>
                </a:outerShdw>
              </a:effectLst>
            </a:endParaRPr>
          </a:p>
          <a:p>
            <a:endParaRPr lang="en-US" sz="2400"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766035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What is an Action Team for Partnerships? </a:t>
            </a:r>
            <a:r>
              <a:rPr lang="en-US" sz="3100" b="1" dirty="0" smtClean="0">
                <a:solidFill>
                  <a:schemeClr val="bg1"/>
                </a:solidFill>
                <a:effectLst>
                  <a:outerShdw blurRad="38100" dist="38100" dir="2700000" algn="tl">
                    <a:srgbClr val="000000">
                      <a:alpha val="43137"/>
                    </a:srgbClr>
                  </a:outerShdw>
                </a:effectLst>
              </a:rPr>
              <a:t>(continued)</a:t>
            </a:r>
            <a:endParaRPr lang="en-US" sz="31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60848"/>
            <a:ext cx="8229600" cy="4209331"/>
          </a:xfrm>
        </p:spPr>
        <p:txBody>
          <a:bodyPr>
            <a:normAutofit lnSpcReduction="10000"/>
          </a:bodyPr>
          <a:lstStyle/>
          <a:p>
            <a:r>
              <a:rPr lang="en-US" sz="2400" dirty="0" smtClean="0">
                <a:solidFill>
                  <a:srgbClr val="000066"/>
                </a:solidFill>
                <a:effectLst>
                  <a:outerShdw blurRad="38100" dist="38100" dir="2700000" algn="tl">
                    <a:srgbClr val="000000">
                      <a:alpha val="43137"/>
                    </a:srgbClr>
                  </a:outerShdw>
                </a:effectLst>
              </a:rPr>
              <a:t>The ATP writes and implements plans for family and community involvement that will help produce desired results for students, families, and the school as a whole.</a:t>
            </a:r>
          </a:p>
          <a:p>
            <a:endParaRPr lang="en-US" sz="2400" dirty="0" smtClean="0">
              <a:solidFill>
                <a:srgbClr val="000066"/>
              </a:solidFill>
              <a:effectLst>
                <a:outerShdw blurRad="38100" dist="38100" dir="2700000" algn="tl">
                  <a:srgbClr val="000000">
                    <a:alpha val="43137"/>
                  </a:srgbClr>
                </a:outerShdw>
              </a:effectLst>
            </a:endParaRPr>
          </a:p>
          <a:p>
            <a:r>
              <a:rPr lang="en-US" sz="2400" dirty="0" smtClean="0">
                <a:solidFill>
                  <a:srgbClr val="C00000"/>
                </a:solidFill>
                <a:effectLst>
                  <a:outerShdw blurRad="38100" dist="38100" dir="2700000" algn="tl">
                    <a:srgbClr val="000000">
                      <a:alpha val="43137"/>
                    </a:srgbClr>
                  </a:outerShdw>
                </a:effectLst>
              </a:rPr>
              <a:t>The ATP includes teachers, administrators, parents, and students at the high school level, and it may include family members or business and community partners.</a:t>
            </a:r>
          </a:p>
          <a:p>
            <a:endParaRPr lang="en-US" sz="2400" dirty="0" smtClean="0">
              <a:solidFill>
                <a:srgbClr val="000066"/>
              </a:solidFill>
              <a:effectLst>
                <a:outerShdw blurRad="38100" dist="38100" dir="2700000" algn="tl">
                  <a:srgbClr val="000000">
                    <a:alpha val="43137"/>
                  </a:srgbClr>
                </a:outerShdw>
              </a:effectLst>
            </a:endParaRPr>
          </a:p>
          <a:p>
            <a:r>
              <a:rPr lang="en-US" sz="2400" dirty="0" smtClean="0">
                <a:solidFill>
                  <a:srgbClr val="000066"/>
                </a:solidFill>
                <a:effectLst>
                  <a:outerShdw blurRad="38100" dist="38100" dir="2700000" algn="tl">
                    <a:srgbClr val="000000">
                      <a:alpha val="43137"/>
                    </a:srgbClr>
                  </a:outerShdw>
                </a:effectLst>
              </a:rPr>
              <a:t>Members of the ATP work together to review school goals, select, design, implement, and evaluate partnership activities; and improve practices of family and community involvement.</a:t>
            </a:r>
          </a:p>
          <a:p>
            <a:endParaRPr lang="en-US" sz="2400" dirty="0" smtClean="0">
              <a:solidFill>
                <a:srgbClr val="000066"/>
              </a:solidFill>
              <a:effectLst>
                <a:outerShdw blurRad="38100" dist="38100" dir="2700000" algn="tl">
                  <a:srgbClr val="000000">
                    <a:alpha val="43137"/>
                  </a:srgbClr>
                </a:outerShdw>
              </a:effectLst>
            </a:endParaRPr>
          </a:p>
          <a:p>
            <a:endParaRPr lang="en-US" sz="2400"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084840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8944" y="44624"/>
            <a:ext cx="8229600" cy="1143000"/>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Who are the Members of the ATP?</a:t>
            </a:r>
            <a:endParaRPr lang="en-US" sz="36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57200" y="2071389"/>
            <a:ext cx="4038600" cy="4525963"/>
          </a:xfrm>
        </p:spPr>
        <p:txBody>
          <a:bodyPr>
            <a:normAutofit fontScale="92500" lnSpcReduction="10000"/>
          </a:bodyPr>
          <a:lstStyle/>
          <a:p>
            <a:r>
              <a:rPr lang="en-US" sz="2000" dirty="0" smtClean="0">
                <a:solidFill>
                  <a:srgbClr val="000066"/>
                </a:solidFill>
                <a:effectLst>
                  <a:outerShdw blurRad="38100" dist="38100" dir="2700000" algn="tl">
                    <a:srgbClr val="000000">
                      <a:alpha val="43137"/>
                    </a:srgbClr>
                  </a:outerShdw>
                </a:effectLst>
              </a:rPr>
              <a:t>A well functioning ATP has 6 to 12 members.</a:t>
            </a:r>
          </a:p>
          <a:p>
            <a:endParaRPr lang="en-US" sz="2000" dirty="0" smtClean="0">
              <a:solidFill>
                <a:srgbClr val="000066"/>
              </a:solidFill>
              <a:effectLst>
                <a:outerShdw blurRad="38100" dist="38100" dir="2700000" algn="tl">
                  <a:srgbClr val="000000">
                    <a:alpha val="43137"/>
                  </a:srgbClr>
                </a:outerShdw>
              </a:effectLst>
            </a:endParaRPr>
          </a:p>
          <a:p>
            <a:r>
              <a:rPr lang="en-US" sz="2000" dirty="0" smtClean="0">
                <a:solidFill>
                  <a:srgbClr val="C00000"/>
                </a:solidFill>
                <a:effectLst>
                  <a:outerShdw blurRad="38100" dist="38100" dir="2700000" algn="tl">
                    <a:srgbClr val="000000">
                      <a:alpha val="43137"/>
                    </a:srgbClr>
                  </a:outerShdw>
                </a:effectLst>
              </a:rPr>
              <a:t>Members include at least two teachers, at least two parents, an administrator, and others who have important connections with families and students (e.g., counselor, school nurse, social worker, Title I Parent Liaison, PTO Officer or representative, etc.)</a:t>
            </a:r>
          </a:p>
          <a:p>
            <a:endParaRPr lang="en-US" sz="2000" dirty="0" smtClean="0">
              <a:solidFill>
                <a:srgbClr val="C00000"/>
              </a:solidFill>
              <a:effectLst>
                <a:outerShdw blurRad="38100" dist="38100" dir="2700000" algn="tl">
                  <a:srgbClr val="000000">
                    <a:alpha val="43137"/>
                  </a:srgbClr>
                </a:outerShdw>
              </a:effectLst>
            </a:endParaRPr>
          </a:p>
          <a:p>
            <a:r>
              <a:rPr lang="en-US" sz="2000" dirty="0" smtClean="0">
                <a:solidFill>
                  <a:srgbClr val="000066"/>
                </a:solidFill>
                <a:effectLst>
                  <a:outerShdw blurRad="38100" dist="38100" dir="2700000" algn="tl">
                    <a:srgbClr val="000000">
                      <a:alpha val="43137"/>
                    </a:srgbClr>
                  </a:outerShdw>
                </a:effectLst>
              </a:rPr>
              <a:t>ATP can also include representatives from the community (e.g., business partners, interfaith leaders, etc.)</a:t>
            </a:r>
            <a:endParaRPr lang="en-US" sz="2000" dirty="0">
              <a:solidFill>
                <a:srgbClr val="000066"/>
              </a:solidFill>
              <a:effectLst>
                <a:outerShdw blurRad="38100" dist="38100" dir="2700000" algn="tl">
                  <a:srgbClr val="000000">
                    <a:alpha val="43137"/>
                  </a:srgbClr>
                </a:outerShdw>
              </a:effectLst>
            </a:endParaRPr>
          </a:p>
        </p:txBody>
      </p:sp>
      <p:pic>
        <p:nvPicPr>
          <p:cNvPr id="1026" name="Picture 2" descr="http://www.fcps.edu/GrovetonES/images/ATP/atp_committee_resize.jpg"/>
          <p:cNvPicPr>
            <a:picLocks noChangeAspect="1" noChangeArrowheads="1"/>
          </p:cNvPicPr>
          <p:nvPr/>
        </p:nvPicPr>
        <p:blipFill>
          <a:blip r:embed="rId2" cstate="print"/>
          <a:srcRect/>
          <a:stretch>
            <a:fillRect/>
          </a:stretch>
        </p:blipFill>
        <p:spPr bwMode="auto">
          <a:xfrm>
            <a:off x="4860032" y="2060848"/>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6820111"/>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44624"/>
            <a:ext cx="8229600" cy="1143000"/>
          </a:xfrm>
        </p:spPr>
        <p:txBody>
          <a:bodyPr>
            <a:normAutofit/>
          </a:bodyPr>
          <a:lstStyle/>
          <a:p>
            <a:r>
              <a:rPr lang="en-US" sz="5400" b="1" dirty="0" smtClean="0">
                <a:solidFill>
                  <a:schemeClr val="bg1"/>
                </a:solidFill>
                <a:effectLst>
                  <a:outerShdw blurRad="38100" dist="38100" dir="2700000" algn="tl">
                    <a:srgbClr val="000000">
                      <a:alpha val="43137"/>
                    </a:srgbClr>
                  </a:outerShdw>
                </a:effectLst>
              </a:rPr>
              <a:t>What Does an ATP Do?</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143397"/>
            <a:ext cx="4038600" cy="4525963"/>
          </a:xfrm>
        </p:spPr>
        <p:txBody>
          <a:bodyPr>
            <a:normAutofit/>
          </a:bodyPr>
          <a:lstStyle/>
          <a:p>
            <a:r>
              <a:rPr lang="en-US" sz="2000" dirty="0" smtClean="0">
                <a:solidFill>
                  <a:srgbClr val="000066"/>
                </a:solidFill>
                <a:effectLst>
                  <a:outerShdw blurRad="38100" dist="38100" dir="2700000" algn="tl">
                    <a:srgbClr val="000000">
                      <a:alpha val="43137"/>
                    </a:srgbClr>
                  </a:outerShdw>
                </a:effectLst>
              </a:rPr>
              <a:t>The ATP writes a plan, implements, delegates, and coordinates activities, monitors progress, solves problems, publicizes activities, and reports on the school’s program of partnerships to the School Council or similar body and to other appropriate groups.</a:t>
            </a:r>
          </a:p>
          <a:p>
            <a:endParaRPr lang="en-US" sz="2000" dirty="0" smtClean="0">
              <a:solidFill>
                <a:srgbClr val="000066"/>
              </a:solidFill>
              <a:effectLst>
                <a:outerShdw blurRad="38100" dist="38100" dir="2700000" algn="tl">
                  <a:srgbClr val="000000">
                    <a:alpha val="43137"/>
                  </a:srgbClr>
                </a:outerShdw>
              </a:effectLst>
            </a:endParaRPr>
          </a:p>
          <a:p>
            <a:r>
              <a:rPr lang="en-US" sz="2000" b="1" dirty="0" smtClean="0">
                <a:solidFill>
                  <a:srgbClr val="C00000"/>
                </a:solidFill>
                <a:effectLst>
                  <a:outerShdw blurRad="38100" dist="38100" dir="2700000" algn="tl">
                    <a:srgbClr val="000000">
                      <a:alpha val="43137"/>
                    </a:srgbClr>
                  </a:outerShdw>
                </a:effectLst>
              </a:rPr>
              <a:t>Members of the ATP do not work alone.</a:t>
            </a:r>
          </a:p>
          <a:p>
            <a:endParaRPr lang="en-US" sz="1600" dirty="0" smtClean="0">
              <a:solidFill>
                <a:srgbClr val="000066"/>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2143397"/>
            <a:ext cx="4038600" cy="4525963"/>
          </a:xfrm>
        </p:spPr>
        <p:txBody>
          <a:bodyPr>
            <a:normAutofit/>
          </a:bodyPr>
          <a:lstStyle/>
          <a:p>
            <a:r>
              <a:rPr lang="en-US" sz="2000" dirty="0" smtClean="0">
                <a:solidFill>
                  <a:srgbClr val="000066"/>
                </a:solidFill>
                <a:effectLst>
                  <a:outerShdw blurRad="38100" dist="38100" dir="2700000" algn="tl">
                    <a:srgbClr val="000000">
                      <a:alpha val="43137"/>
                    </a:srgbClr>
                  </a:outerShdw>
                </a:effectLst>
              </a:rPr>
              <a:t>They recruit other teachers, students, admin, parents, and community members, etc.</a:t>
            </a:r>
          </a:p>
          <a:p>
            <a:endParaRPr lang="en-US" sz="2000" dirty="0" smtClean="0">
              <a:solidFill>
                <a:srgbClr val="000066"/>
              </a:solidFill>
              <a:effectLst>
                <a:outerShdw blurRad="38100" dist="38100" dir="2700000" algn="tl">
                  <a:srgbClr val="000000">
                    <a:alpha val="43137"/>
                  </a:srgbClr>
                </a:outerShdw>
              </a:effectLst>
            </a:endParaRPr>
          </a:p>
          <a:p>
            <a:endParaRPr lang="en-US" sz="2000" dirty="0" smtClean="0">
              <a:solidFill>
                <a:srgbClr val="000066"/>
              </a:solidFill>
              <a:effectLst>
                <a:outerShdw blurRad="38100" dist="38100" dir="2700000" algn="tl">
                  <a:srgbClr val="000000">
                    <a:alpha val="43137"/>
                  </a:srgbClr>
                </a:outerShdw>
              </a:effectLst>
            </a:endParaRPr>
          </a:p>
          <a:p>
            <a:r>
              <a:rPr lang="en-US" sz="2000" dirty="0" smtClean="0">
                <a:solidFill>
                  <a:srgbClr val="000066"/>
                </a:solidFill>
                <a:effectLst>
                  <a:outerShdw blurRad="38100" dist="38100" dir="2700000" algn="tl">
                    <a:srgbClr val="000000">
                      <a:alpha val="43137"/>
                    </a:srgbClr>
                  </a:outerShdw>
                </a:effectLst>
              </a:rPr>
              <a:t>The ATP also recognizes the family and community involvement activities conducted by individual teachers and other groups such as PTO.</a:t>
            </a:r>
          </a:p>
          <a:p>
            <a:endParaRPr lang="en-US" sz="1600" dirty="0" smtClean="0">
              <a:solidFill>
                <a:srgbClr val="000066"/>
              </a:solidFill>
              <a:effectLst>
                <a:outerShdw blurRad="38100" dist="38100" dir="2700000" algn="tl">
                  <a:srgbClr val="000000">
                    <a:alpha val="43137"/>
                  </a:srgbClr>
                </a:outerShdw>
              </a:effectLst>
            </a:endParaRPr>
          </a:p>
          <a:p>
            <a:endParaRPr lang="en-US" sz="1600"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5561768"/>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44624"/>
            <a:ext cx="8229600" cy="1143000"/>
          </a:xfrm>
        </p:spPr>
        <p:txBody>
          <a:bodyPr>
            <a:normAutofit/>
          </a:bodyPr>
          <a:lstStyle/>
          <a:p>
            <a:r>
              <a:rPr lang="en-US" sz="3200" b="1" dirty="0" smtClean="0">
                <a:solidFill>
                  <a:schemeClr val="bg1"/>
                </a:solidFill>
                <a:effectLst>
                  <a:outerShdw blurRad="38100" dist="38100" dir="2700000" algn="tl">
                    <a:srgbClr val="000000">
                      <a:alpha val="43137"/>
                    </a:srgbClr>
                  </a:outerShdw>
                </a:effectLst>
              </a:rPr>
              <a:t>How Should an ATP Organize Its Work?</a:t>
            </a:r>
            <a:endParaRPr lang="en-US" sz="3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927373"/>
            <a:ext cx="4038600" cy="4525963"/>
          </a:xfrm>
        </p:spPr>
        <p:txBody>
          <a:bodyPr>
            <a:normAutofit/>
          </a:bodyPr>
          <a:lstStyle/>
          <a:p>
            <a:r>
              <a:rPr lang="en-US" sz="2000" dirty="0" smtClean="0">
                <a:solidFill>
                  <a:srgbClr val="000066"/>
                </a:solidFill>
                <a:effectLst>
                  <a:outerShdw blurRad="38100" dist="38100" dir="2700000" algn="tl">
                    <a:srgbClr val="000000">
                      <a:alpha val="43137"/>
                    </a:srgbClr>
                  </a:outerShdw>
                </a:effectLst>
              </a:rPr>
              <a:t>An ATP may organize its work by focusing on specific school improvement goals or on the six types of involvement.</a:t>
            </a:r>
          </a:p>
          <a:p>
            <a:endParaRPr lang="en-US" sz="2000" dirty="0" smtClean="0">
              <a:solidFill>
                <a:srgbClr val="000066"/>
              </a:solidFill>
              <a:effectLst>
                <a:outerShdw blurRad="38100" dist="38100" dir="2700000" algn="tl">
                  <a:srgbClr val="000000">
                    <a:alpha val="43137"/>
                  </a:srgbClr>
                </a:outerShdw>
              </a:effectLst>
            </a:endParaRPr>
          </a:p>
          <a:p>
            <a:r>
              <a:rPr lang="en-US" sz="2000" dirty="0" smtClean="0">
                <a:solidFill>
                  <a:srgbClr val="000066"/>
                </a:solidFill>
                <a:effectLst>
                  <a:outerShdw blurRad="38100" dist="38100" dir="2700000" algn="tl">
                    <a:srgbClr val="000000">
                      <a:alpha val="43137"/>
                    </a:srgbClr>
                  </a:outerShdw>
                </a:effectLst>
              </a:rPr>
              <a:t>This choice determines the structure of the ATP’s committees, how One-Year Action Plans for Partnerships are written, and how the program is evaluated.</a:t>
            </a:r>
            <a:endParaRPr lang="en-US" sz="2000" dirty="0">
              <a:solidFill>
                <a:srgbClr val="000066"/>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1927373"/>
            <a:ext cx="4038600" cy="4525963"/>
          </a:xfrm>
        </p:spPr>
        <p:txBody>
          <a:bodyPr>
            <a:normAutofit/>
          </a:bodyPr>
          <a:lstStyle/>
          <a:p>
            <a:r>
              <a:rPr lang="en-US" sz="2000" dirty="0" smtClean="0">
                <a:solidFill>
                  <a:srgbClr val="000066"/>
                </a:solidFill>
                <a:effectLst>
                  <a:outerShdw blurRad="38100" dist="38100" dir="2700000" algn="tl">
                    <a:srgbClr val="000000">
                      <a:alpha val="43137"/>
                    </a:srgbClr>
                  </a:outerShdw>
                </a:effectLst>
              </a:rPr>
              <a:t>Organize ATP committees to help reach school improvement goals.</a:t>
            </a:r>
          </a:p>
          <a:p>
            <a:endParaRPr lang="en-US" sz="2000" dirty="0" smtClean="0">
              <a:solidFill>
                <a:srgbClr val="000066"/>
              </a:solidFill>
              <a:effectLst>
                <a:outerShdw blurRad="38100" dist="38100" dir="2700000" algn="tl">
                  <a:srgbClr val="000000">
                    <a:alpha val="43137"/>
                  </a:srgbClr>
                </a:outerShdw>
              </a:effectLst>
            </a:endParaRPr>
          </a:p>
          <a:p>
            <a:r>
              <a:rPr lang="en-US" sz="2000" dirty="0" smtClean="0">
                <a:solidFill>
                  <a:srgbClr val="000066"/>
                </a:solidFill>
                <a:effectLst>
                  <a:outerShdw blurRad="38100" dist="38100" dir="2700000" algn="tl">
                    <a:srgbClr val="000000">
                      <a:alpha val="43137"/>
                    </a:srgbClr>
                  </a:outerShdw>
                </a:effectLst>
              </a:rPr>
              <a:t>“Goals Approach”</a:t>
            </a:r>
          </a:p>
          <a:p>
            <a:pPr lvl="1"/>
            <a:r>
              <a:rPr lang="en-US" sz="1600" dirty="0" smtClean="0">
                <a:solidFill>
                  <a:srgbClr val="000066"/>
                </a:solidFill>
                <a:effectLst>
                  <a:outerShdw blurRad="38100" dist="38100" dir="2700000" algn="tl">
                    <a:srgbClr val="000000">
                      <a:alpha val="43137"/>
                    </a:srgbClr>
                  </a:outerShdw>
                </a:effectLst>
              </a:rPr>
              <a:t>The ATP creates committees with chairs and co-chairs and members who become the school’s experts on how family and community involvement can help students reach selected academic and non-academic goals such as improving reading, math or science skills; improving attendance and behavior; or other goals for creating a welcoming  school environment for all families and students.</a:t>
            </a:r>
            <a:endParaRPr lang="en-US" sz="1600"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759604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44624"/>
            <a:ext cx="8229600" cy="1143000"/>
          </a:xfrm>
        </p:spPr>
        <p:txBody>
          <a:bodyPr>
            <a:normAutofit/>
          </a:bodyPr>
          <a:lstStyle/>
          <a:p>
            <a:r>
              <a:rPr lang="en-US" sz="3200" b="1" dirty="0" smtClean="0">
                <a:solidFill>
                  <a:schemeClr val="bg1"/>
                </a:solidFill>
                <a:effectLst>
                  <a:outerShdw blurRad="38100" dist="38100" dir="2700000" algn="tl">
                    <a:srgbClr val="000000">
                      <a:alpha val="43137"/>
                    </a:srgbClr>
                  </a:outerShdw>
                </a:effectLst>
              </a:rPr>
              <a:t>How Should an ATP Organize Its Work?</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(continued)</a:t>
            </a:r>
            <a:endParaRPr lang="en-US" sz="3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927373"/>
            <a:ext cx="4038600" cy="4525963"/>
          </a:xfrm>
        </p:spPr>
        <p:txBody>
          <a:bodyPr>
            <a:normAutofit/>
          </a:bodyPr>
          <a:lstStyle/>
          <a:p>
            <a:r>
              <a:rPr lang="en-US" sz="2000" dirty="0" smtClean="0">
                <a:solidFill>
                  <a:srgbClr val="000066"/>
                </a:solidFill>
                <a:effectLst>
                  <a:outerShdw blurRad="38100" dist="38100" dir="2700000" algn="tl">
                    <a:srgbClr val="000000">
                      <a:alpha val="43137"/>
                    </a:srgbClr>
                  </a:outerShdw>
                </a:effectLst>
              </a:rPr>
              <a:t>Field tests indicate that ATPs can effectively address four school improvement goals each year—two academic goals, one behavioral goal, and one goal to conduct activities that create a welcoming school climate and sense of community.</a:t>
            </a:r>
            <a:endParaRPr lang="en-US" sz="2000" dirty="0">
              <a:solidFill>
                <a:srgbClr val="000066"/>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1927373"/>
            <a:ext cx="4038600" cy="2221707"/>
          </a:xfrm>
        </p:spPr>
        <p:txBody>
          <a:bodyPr>
            <a:normAutofit/>
          </a:bodyPr>
          <a:lstStyle/>
          <a:p>
            <a:r>
              <a:rPr lang="en-US" sz="1600" dirty="0" smtClean="0">
                <a:solidFill>
                  <a:srgbClr val="000066"/>
                </a:solidFill>
                <a:effectLst>
                  <a:outerShdw blurRad="38100" dist="38100" dir="2700000" algn="tl">
                    <a:srgbClr val="000000">
                      <a:alpha val="43137"/>
                    </a:srgbClr>
                  </a:outerShdw>
                </a:effectLst>
              </a:rPr>
              <a:t>Another way to organize ATP committees, plans , and evaluations is to focus on the six types of involvement:</a:t>
            </a:r>
          </a:p>
          <a:p>
            <a:pPr lvl="1">
              <a:buFont typeface="+mj-lt"/>
              <a:buAutoNum type="arabicPeriod"/>
            </a:pPr>
            <a:r>
              <a:rPr lang="en-US" sz="1200" dirty="0" smtClean="0">
                <a:solidFill>
                  <a:srgbClr val="C00000"/>
                </a:solidFill>
                <a:effectLst>
                  <a:outerShdw blurRad="38100" dist="38100" dir="2700000" algn="tl">
                    <a:srgbClr val="000000">
                      <a:alpha val="43137"/>
                    </a:srgbClr>
                  </a:outerShdw>
                </a:effectLst>
              </a:rPr>
              <a:t>Parenting</a:t>
            </a:r>
          </a:p>
          <a:p>
            <a:pPr lvl="1">
              <a:buFont typeface="+mj-lt"/>
              <a:buAutoNum type="arabicPeriod"/>
            </a:pPr>
            <a:r>
              <a:rPr lang="en-US" sz="1200" dirty="0" smtClean="0">
                <a:solidFill>
                  <a:srgbClr val="C00000"/>
                </a:solidFill>
                <a:effectLst>
                  <a:outerShdw blurRad="38100" dist="38100" dir="2700000" algn="tl">
                    <a:srgbClr val="000000">
                      <a:alpha val="43137"/>
                    </a:srgbClr>
                  </a:outerShdw>
                </a:effectLst>
              </a:rPr>
              <a:t>Communicating</a:t>
            </a:r>
          </a:p>
          <a:p>
            <a:pPr lvl="1">
              <a:buFont typeface="+mj-lt"/>
              <a:buAutoNum type="arabicPeriod"/>
            </a:pPr>
            <a:r>
              <a:rPr lang="en-US" sz="1200" dirty="0" smtClean="0">
                <a:solidFill>
                  <a:srgbClr val="C00000"/>
                </a:solidFill>
                <a:effectLst>
                  <a:outerShdw blurRad="38100" dist="38100" dir="2700000" algn="tl">
                    <a:srgbClr val="000000">
                      <a:alpha val="43137"/>
                    </a:srgbClr>
                  </a:outerShdw>
                </a:effectLst>
              </a:rPr>
              <a:t>Volunteering</a:t>
            </a:r>
          </a:p>
          <a:p>
            <a:pPr lvl="1">
              <a:buFont typeface="+mj-lt"/>
              <a:buAutoNum type="arabicPeriod"/>
            </a:pPr>
            <a:r>
              <a:rPr lang="en-US" sz="1200" dirty="0" smtClean="0">
                <a:solidFill>
                  <a:srgbClr val="C00000"/>
                </a:solidFill>
                <a:effectLst>
                  <a:outerShdw blurRad="38100" dist="38100" dir="2700000" algn="tl">
                    <a:srgbClr val="000000">
                      <a:alpha val="43137"/>
                    </a:srgbClr>
                  </a:outerShdw>
                </a:effectLst>
              </a:rPr>
              <a:t>Learning at Home</a:t>
            </a:r>
          </a:p>
          <a:p>
            <a:pPr lvl="1">
              <a:buFont typeface="+mj-lt"/>
              <a:buAutoNum type="arabicPeriod"/>
            </a:pPr>
            <a:r>
              <a:rPr lang="en-US" sz="1200" dirty="0" smtClean="0">
                <a:solidFill>
                  <a:srgbClr val="C00000"/>
                </a:solidFill>
                <a:effectLst>
                  <a:outerShdw blurRad="38100" dist="38100" dir="2700000" algn="tl">
                    <a:srgbClr val="000000">
                      <a:alpha val="43137"/>
                    </a:srgbClr>
                  </a:outerShdw>
                </a:effectLst>
              </a:rPr>
              <a:t>Decision Making</a:t>
            </a:r>
          </a:p>
          <a:p>
            <a:pPr lvl="1">
              <a:buFont typeface="+mj-lt"/>
              <a:buAutoNum type="arabicPeriod"/>
            </a:pPr>
            <a:r>
              <a:rPr lang="en-US" sz="1200" dirty="0" smtClean="0">
                <a:solidFill>
                  <a:srgbClr val="C00000"/>
                </a:solidFill>
                <a:effectLst>
                  <a:outerShdw blurRad="38100" dist="38100" dir="2700000" algn="tl">
                    <a:srgbClr val="000000">
                      <a:alpha val="43137"/>
                    </a:srgbClr>
                  </a:outerShdw>
                </a:effectLst>
              </a:rPr>
              <a:t>Collaborating with the Community</a:t>
            </a:r>
          </a:p>
        </p:txBody>
      </p:sp>
      <p:sp>
        <p:nvSpPr>
          <p:cNvPr id="5" name="Content Placeholder 3"/>
          <p:cNvSpPr txBox="1">
            <a:spLocks/>
          </p:cNvSpPr>
          <p:nvPr/>
        </p:nvSpPr>
        <p:spPr>
          <a:xfrm>
            <a:off x="4788024" y="4293096"/>
            <a:ext cx="4038600" cy="222170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solidFill>
                  <a:srgbClr val="000066"/>
                </a:solidFill>
                <a:effectLst>
                  <a:outerShdw blurRad="38100" dist="38100" dir="2700000" algn="tl">
                    <a:srgbClr val="000000">
                      <a:alpha val="43137"/>
                    </a:srgbClr>
                  </a:outerShdw>
                </a:effectLst>
                <a:latin typeface="+mn-lt"/>
              </a:rPr>
              <a:t>In this, the “Types Approach,” the ATP creates six committees, each with a chair or co-chairs and members who become the school’s experts on each type of involvement.</a:t>
            </a:r>
            <a:endParaRPr kumimoji="0" lang="en-US" sz="1200" b="0" i="0" u="none"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mn-lt"/>
              <a:ea typeface="+mn-ea"/>
              <a:cs typeface="+mn-cs"/>
            </a:endParaRPr>
          </a:p>
        </p:txBody>
      </p:sp>
      <p:pic>
        <p:nvPicPr>
          <p:cNvPr id="23554" name="Picture 2" descr="http://www.csos.jhu.edu/p2000/images/nnps_headers/ACTION-TEAMS.gif"/>
          <p:cNvPicPr>
            <a:picLocks noChangeAspect="1" noChangeArrowheads="1"/>
          </p:cNvPicPr>
          <p:nvPr/>
        </p:nvPicPr>
        <p:blipFill>
          <a:blip r:embed="rId2" cstate="print"/>
          <a:srcRect/>
          <a:stretch>
            <a:fillRect/>
          </a:stretch>
        </p:blipFill>
        <p:spPr bwMode="auto">
          <a:xfrm>
            <a:off x="539552" y="5157192"/>
            <a:ext cx="3838575" cy="866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4325229"/>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TP Structure Document0001.jpg"/>
          <p:cNvPicPr>
            <a:picLocks noChangeAspect="1"/>
          </p:cNvPicPr>
          <p:nvPr/>
        </p:nvPicPr>
        <p:blipFill>
          <a:blip r:embed="rId2" cstate="print"/>
          <a:stretch>
            <a:fillRect/>
          </a:stretch>
        </p:blipFill>
        <p:spPr>
          <a:xfrm>
            <a:off x="2620100" y="332656"/>
            <a:ext cx="4472180" cy="6244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2962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624"/>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THAT’S ME</a:t>
            </a:r>
            <a:endParaRPr lang="en-US" sz="60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457200" y="2132856"/>
            <a:ext cx="4038600" cy="3384376"/>
          </a:xfrm>
        </p:spPr>
        <p:txBody>
          <a:bodyPr>
            <a:noAutofit/>
          </a:bodyPr>
          <a:lstStyle/>
          <a:p>
            <a:pPr marL="457200" indent="-457200">
              <a:buFont typeface="+mj-lt"/>
              <a:buAutoNum type="arabicPeriod"/>
            </a:pPr>
            <a:r>
              <a:rPr lang="en-US" sz="2400" dirty="0">
                <a:solidFill>
                  <a:srgbClr val="000066"/>
                </a:solidFill>
                <a:effectLst>
                  <a:outerShdw blurRad="38100" dist="38100" dir="2700000" algn="tl">
                    <a:srgbClr val="000000">
                      <a:alpha val="43137"/>
                    </a:srgbClr>
                  </a:outerShdw>
                </a:effectLst>
              </a:rPr>
              <a:t>I have a child in elementary school</a:t>
            </a:r>
          </a:p>
          <a:p>
            <a:pPr marL="457200" indent="-457200">
              <a:buFont typeface="+mj-lt"/>
              <a:buAutoNum type="arabicPeriod"/>
            </a:pPr>
            <a:r>
              <a:rPr lang="en-US" sz="2400" dirty="0">
                <a:solidFill>
                  <a:srgbClr val="C00000"/>
                </a:solidFill>
                <a:effectLst>
                  <a:outerShdw blurRad="38100" dist="38100" dir="2700000" algn="tl">
                    <a:srgbClr val="000000">
                      <a:alpha val="43137"/>
                    </a:srgbClr>
                  </a:outerShdw>
                </a:effectLst>
              </a:rPr>
              <a:t>I have a child in middle school</a:t>
            </a:r>
          </a:p>
          <a:p>
            <a:pPr marL="457200" indent="-457200">
              <a:buFont typeface="+mj-lt"/>
              <a:buAutoNum type="arabicPeriod"/>
            </a:pPr>
            <a:r>
              <a:rPr lang="en-US" sz="2400" dirty="0">
                <a:solidFill>
                  <a:srgbClr val="000066"/>
                </a:solidFill>
                <a:effectLst>
                  <a:outerShdw blurRad="38100" dist="38100" dir="2700000" algn="tl">
                    <a:srgbClr val="000000">
                      <a:alpha val="43137"/>
                    </a:srgbClr>
                  </a:outerShdw>
                </a:effectLst>
              </a:rPr>
              <a:t>I have a child in high school</a:t>
            </a:r>
          </a:p>
          <a:p>
            <a:pPr marL="457200" indent="-457200">
              <a:buFont typeface="+mj-lt"/>
              <a:buAutoNum type="arabicPeriod"/>
            </a:pPr>
            <a:r>
              <a:rPr lang="en-US" sz="2400" dirty="0">
                <a:solidFill>
                  <a:srgbClr val="C00000"/>
                </a:solidFill>
                <a:effectLst>
                  <a:outerShdw blurRad="38100" dist="38100" dir="2700000" algn="tl">
                    <a:srgbClr val="000000">
                      <a:alpha val="43137"/>
                    </a:srgbClr>
                  </a:outerShdw>
                </a:effectLst>
              </a:rPr>
              <a:t>I feel like I understand what my child is being taught</a:t>
            </a:r>
          </a:p>
          <a:p>
            <a:pPr marL="457200" indent="-457200">
              <a:buFont typeface="+mj-lt"/>
              <a:buAutoNum type="arabicPeriod"/>
            </a:pPr>
            <a:r>
              <a:rPr lang="en-US" sz="2400" dirty="0">
                <a:solidFill>
                  <a:srgbClr val="000066"/>
                </a:solidFill>
                <a:effectLst>
                  <a:outerShdw blurRad="38100" dist="38100" dir="2700000" algn="tl">
                    <a:srgbClr val="000000">
                      <a:alpha val="43137"/>
                    </a:srgbClr>
                  </a:outerShdw>
                </a:effectLst>
              </a:rPr>
              <a:t>I regularly attend meetings at my child’s school</a:t>
            </a:r>
          </a:p>
        </p:txBody>
      </p:sp>
      <p:sp>
        <p:nvSpPr>
          <p:cNvPr id="5" name="Content Placeholder 4"/>
          <p:cNvSpPr>
            <a:spLocks noGrp="1"/>
          </p:cNvSpPr>
          <p:nvPr>
            <p:ph sz="half" idx="2"/>
          </p:nvPr>
        </p:nvSpPr>
        <p:spPr>
          <a:xfrm>
            <a:off x="4648200" y="1586805"/>
            <a:ext cx="4038600" cy="4938539"/>
          </a:xfrm>
        </p:spPr>
        <p:txBody>
          <a:bodyPr>
            <a:normAutofit fontScale="62500" lnSpcReduction="20000"/>
          </a:bodyPr>
          <a:lstStyle/>
          <a:p>
            <a:pPr marL="457200" indent="-457200">
              <a:buAutoNum type="arabicPeriod" startAt="6"/>
            </a:pPr>
            <a:r>
              <a:rPr lang="en-US" sz="3800" dirty="0" smtClean="0">
                <a:solidFill>
                  <a:srgbClr val="C00000"/>
                </a:solidFill>
                <a:effectLst>
                  <a:outerShdw blurRad="38100" dist="38100" dir="2700000" algn="tl">
                    <a:srgbClr val="000000">
                      <a:alpha val="43137"/>
                    </a:srgbClr>
                  </a:outerShdw>
                </a:effectLst>
              </a:rPr>
              <a:t>I </a:t>
            </a:r>
            <a:r>
              <a:rPr lang="en-US" sz="3800" dirty="0">
                <a:solidFill>
                  <a:srgbClr val="C00000"/>
                </a:solidFill>
                <a:effectLst>
                  <a:outerShdw blurRad="38100" dist="38100" dir="2700000" algn="tl">
                    <a:srgbClr val="000000">
                      <a:alpha val="43137"/>
                    </a:srgbClr>
                  </a:outerShdw>
                </a:effectLst>
              </a:rPr>
              <a:t>have a good idea of the academic progress of my </a:t>
            </a:r>
            <a:r>
              <a:rPr lang="en-US" sz="3800" dirty="0" smtClean="0">
                <a:solidFill>
                  <a:srgbClr val="C00000"/>
                </a:solidFill>
                <a:effectLst>
                  <a:outerShdw blurRad="38100" dist="38100" dir="2700000" algn="tl">
                    <a:srgbClr val="000000">
                      <a:alpha val="43137"/>
                    </a:srgbClr>
                  </a:outerShdw>
                </a:effectLst>
              </a:rPr>
              <a:t>child</a:t>
            </a:r>
          </a:p>
          <a:p>
            <a:pPr marL="457200" indent="-457200">
              <a:buAutoNum type="arabicPeriod" startAt="7"/>
            </a:pPr>
            <a:r>
              <a:rPr lang="en-US" sz="3800" dirty="0" smtClean="0">
                <a:solidFill>
                  <a:srgbClr val="000066"/>
                </a:solidFill>
                <a:effectLst>
                  <a:outerShdw blurRad="38100" dist="38100" dir="2700000" algn="tl">
                    <a:srgbClr val="000000">
                      <a:alpha val="43137"/>
                    </a:srgbClr>
                  </a:outerShdw>
                </a:effectLst>
              </a:rPr>
              <a:t>I </a:t>
            </a:r>
            <a:r>
              <a:rPr lang="en-US" sz="3800" dirty="0">
                <a:solidFill>
                  <a:srgbClr val="000066"/>
                </a:solidFill>
                <a:effectLst>
                  <a:outerShdw blurRad="38100" dist="38100" dir="2700000" algn="tl">
                    <a:srgbClr val="000000">
                      <a:alpha val="43137"/>
                    </a:srgbClr>
                  </a:outerShdw>
                </a:effectLst>
              </a:rPr>
              <a:t>can contact my child’s teachers and get my questions </a:t>
            </a:r>
            <a:r>
              <a:rPr lang="en-US" sz="3800" dirty="0" smtClean="0">
                <a:solidFill>
                  <a:srgbClr val="000066"/>
                </a:solidFill>
                <a:effectLst>
                  <a:outerShdw blurRad="38100" dist="38100" dir="2700000" algn="tl">
                    <a:srgbClr val="000000">
                      <a:alpha val="43137"/>
                    </a:srgbClr>
                  </a:outerShdw>
                </a:effectLst>
              </a:rPr>
              <a:t>answered</a:t>
            </a:r>
          </a:p>
          <a:p>
            <a:pPr marL="457200" indent="-457200">
              <a:buAutoNum type="arabicPeriod" startAt="8"/>
            </a:pPr>
            <a:r>
              <a:rPr lang="en-US" sz="3800" dirty="0" smtClean="0">
                <a:solidFill>
                  <a:srgbClr val="C00000"/>
                </a:solidFill>
                <a:effectLst>
                  <a:outerShdw blurRad="38100" dist="38100" dir="2700000" algn="tl">
                    <a:srgbClr val="000000">
                      <a:alpha val="43137"/>
                    </a:srgbClr>
                  </a:outerShdw>
                </a:effectLst>
              </a:rPr>
              <a:t>I </a:t>
            </a:r>
            <a:r>
              <a:rPr lang="en-US" sz="3800" dirty="0">
                <a:solidFill>
                  <a:srgbClr val="C00000"/>
                </a:solidFill>
                <a:effectLst>
                  <a:outerShdw blurRad="38100" dist="38100" dir="2700000" algn="tl">
                    <a:srgbClr val="000000">
                      <a:alpha val="43137"/>
                    </a:srgbClr>
                  </a:outerShdw>
                </a:effectLst>
              </a:rPr>
              <a:t>know who to talk to if I feel I am not able to communicate my child’s needs with the </a:t>
            </a:r>
            <a:r>
              <a:rPr lang="en-US" sz="3800" dirty="0" smtClean="0">
                <a:solidFill>
                  <a:srgbClr val="C00000"/>
                </a:solidFill>
                <a:effectLst>
                  <a:outerShdw blurRad="38100" dist="38100" dir="2700000" algn="tl">
                    <a:srgbClr val="000000">
                      <a:alpha val="43137"/>
                    </a:srgbClr>
                  </a:outerShdw>
                </a:effectLst>
              </a:rPr>
              <a:t>teacher</a:t>
            </a:r>
          </a:p>
          <a:p>
            <a:pPr marL="457200" indent="-457200">
              <a:buAutoNum type="arabicPeriod" startAt="9"/>
            </a:pPr>
            <a:r>
              <a:rPr lang="en-US" sz="3800" dirty="0" smtClean="0">
                <a:solidFill>
                  <a:srgbClr val="000066"/>
                </a:solidFill>
                <a:effectLst>
                  <a:outerShdw blurRad="38100" dist="38100" dir="2700000" algn="tl">
                    <a:srgbClr val="000000">
                      <a:alpha val="43137"/>
                    </a:srgbClr>
                  </a:outerShdw>
                </a:effectLst>
              </a:rPr>
              <a:t>I </a:t>
            </a:r>
            <a:r>
              <a:rPr lang="en-US" sz="3800" dirty="0">
                <a:solidFill>
                  <a:srgbClr val="000066"/>
                </a:solidFill>
                <a:effectLst>
                  <a:outerShdw blurRad="38100" dist="38100" dir="2700000" algn="tl">
                    <a:srgbClr val="000000">
                      <a:alpha val="43137"/>
                    </a:srgbClr>
                  </a:outerShdw>
                </a:effectLst>
              </a:rPr>
              <a:t>feel my child’s school welcomes and encourages parent </a:t>
            </a:r>
            <a:r>
              <a:rPr lang="en-US" sz="3800" dirty="0" smtClean="0">
                <a:solidFill>
                  <a:srgbClr val="000066"/>
                </a:solidFill>
                <a:effectLst>
                  <a:outerShdw blurRad="38100" dist="38100" dir="2700000" algn="tl">
                    <a:srgbClr val="000000">
                      <a:alpha val="43137"/>
                    </a:srgbClr>
                  </a:outerShdw>
                </a:effectLst>
              </a:rPr>
              <a:t>involvement</a:t>
            </a:r>
          </a:p>
          <a:p>
            <a:pPr marL="0" indent="0">
              <a:buNone/>
            </a:pPr>
            <a:r>
              <a:rPr lang="en-US" sz="3800" dirty="0" smtClean="0">
                <a:solidFill>
                  <a:srgbClr val="C00000"/>
                </a:solidFill>
                <a:effectLst>
                  <a:outerShdw blurRad="38100" dist="38100" dir="2700000" algn="tl">
                    <a:srgbClr val="000000">
                      <a:alpha val="43137"/>
                    </a:srgbClr>
                  </a:outerShdw>
                </a:effectLst>
              </a:rPr>
              <a:t>10.  I </a:t>
            </a:r>
            <a:r>
              <a:rPr lang="en-US" sz="3800" dirty="0">
                <a:solidFill>
                  <a:srgbClr val="C00000"/>
                </a:solidFill>
                <a:effectLst>
                  <a:outerShdw blurRad="38100" dist="38100" dir="2700000" algn="tl">
                    <a:srgbClr val="000000">
                      <a:alpha val="43137"/>
                    </a:srgbClr>
                  </a:outerShdw>
                </a:effectLst>
              </a:rPr>
              <a:t>hope my child goes to </a:t>
            </a:r>
            <a:r>
              <a:rPr lang="en-US" sz="3800" dirty="0" smtClean="0">
                <a:solidFill>
                  <a:srgbClr val="C00000"/>
                </a:solidFill>
                <a:effectLst>
                  <a:outerShdw blurRad="38100" dist="38100" dir="2700000" algn="tl">
                    <a:srgbClr val="000000">
                      <a:alpha val="43137"/>
                    </a:srgbClr>
                  </a:outerShdw>
                </a:effectLst>
              </a:rPr>
              <a:t>   college</a:t>
            </a:r>
            <a:endParaRPr lang="en-US" sz="3800" dirty="0">
              <a:solidFill>
                <a:srgbClr val="C00000"/>
              </a:solidFill>
              <a:effectLst>
                <a:outerShdw blurRad="38100" dist="38100" dir="2700000" algn="tl">
                  <a:srgbClr val="000000">
                    <a:alpha val="43137"/>
                  </a:srgbClr>
                </a:outerShdw>
              </a:effectLst>
            </a:endParaRPr>
          </a:p>
          <a:p>
            <a:pPr marL="0" indent="0">
              <a:buNone/>
            </a:pPr>
            <a:endParaRPr lang="en-US" sz="2400"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014209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928" y="44624"/>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How Do Members of the ATP</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Share Leadership?</a:t>
            </a:r>
            <a:endParaRPr lang="en-US" b="1" dirty="0">
              <a:solidFill>
                <a:schemeClr val="bg1"/>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sz="half" idx="1"/>
          </p:nvPr>
        </p:nvGraphicFramePr>
        <p:xfrm>
          <a:off x="821432" y="2132856"/>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p:txBody>
          <a:bodyPr>
            <a:normAutofit lnSpcReduction="10000"/>
          </a:bodyPr>
          <a:lstStyle/>
          <a:p>
            <a:r>
              <a:rPr lang="en-US" sz="1600" dirty="0" smtClean="0">
                <a:solidFill>
                  <a:srgbClr val="000066"/>
                </a:solidFill>
                <a:effectLst>
                  <a:outerShdw blurRad="38100" dist="38100" dir="2700000" algn="tl">
                    <a:srgbClr val="000000">
                      <a:alpha val="43137"/>
                    </a:srgbClr>
                  </a:outerShdw>
                </a:effectLst>
              </a:rPr>
              <a:t>All members of the team (ATP) contribute ideas to the One-Year Action Plan for Partnerships; lead, co-lead, or assist on committees; delegate leadership and mobilize support for the activities; and evaluate the results of their efforts (Epstein, 2001).</a:t>
            </a:r>
          </a:p>
          <a:p>
            <a:endParaRPr lang="en-US" sz="1600" dirty="0" smtClean="0">
              <a:solidFill>
                <a:srgbClr val="000066"/>
              </a:solidFill>
              <a:effectLst>
                <a:outerShdw blurRad="38100" dist="38100" dir="2700000" algn="tl">
                  <a:srgbClr val="000000">
                    <a:alpha val="43137"/>
                  </a:srgbClr>
                </a:outerShdw>
              </a:effectLst>
            </a:endParaRPr>
          </a:p>
          <a:p>
            <a:r>
              <a:rPr lang="en-US" sz="1600" dirty="0" smtClean="0">
                <a:solidFill>
                  <a:srgbClr val="000066"/>
                </a:solidFill>
                <a:effectLst>
                  <a:outerShdw blurRad="38100" dist="38100" dir="2700000" algn="tl">
                    <a:srgbClr val="000000">
                      <a:alpha val="43137"/>
                    </a:srgbClr>
                  </a:outerShdw>
                </a:effectLst>
              </a:rPr>
              <a:t>Each ATP has a chairperson, or optimally, co-chairs.  Co-chairs should be educators and parents who are recognized and accepted as leaders by all team members.</a:t>
            </a:r>
          </a:p>
          <a:p>
            <a:endParaRPr lang="en-US" sz="1600" dirty="0" smtClean="0">
              <a:solidFill>
                <a:srgbClr val="000066"/>
              </a:solidFill>
              <a:effectLst>
                <a:outerShdw blurRad="38100" dist="38100" dir="2700000" algn="tl">
                  <a:srgbClr val="000000">
                    <a:alpha val="43137"/>
                  </a:srgbClr>
                </a:outerShdw>
              </a:effectLst>
            </a:endParaRPr>
          </a:p>
          <a:p>
            <a:r>
              <a:rPr lang="en-US" sz="1600" dirty="0" smtClean="0">
                <a:solidFill>
                  <a:srgbClr val="000066"/>
                </a:solidFill>
                <a:effectLst>
                  <a:outerShdw blurRad="38100" dist="38100" dir="2700000" algn="tl">
                    <a:srgbClr val="000000">
                      <a:alpha val="43137"/>
                    </a:srgbClr>
                  </a:outerShdw>
                </a:effectLst>
              </a:rPr>
              <a:t>ATP committees also have a chair or co-chairs.  The co-chair structure gives greater stability to the ATP and its committees in case some members leave the school.</a:t>
            </a:r>
            <a:endParaRPr lang="en-US" sz="1600"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6551774"/>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44624"/>
            <a:ext cx="8229600" cy="1143000"/>
          </a:xfrm>
        </p:spPr>
        <p:txBody>
          <a:bodyPr>
            <a:noAutofit/>
          </a:bodyPr>
          <a:lstStyle/>
          <a:p>
            <a:r>
              <a:rPr lang="en-US" sz="3600" b="1" dirty="0" smtClean="0">
                <a:solidFill>
                  <a:schemeClr val="bg1"/>
                </a:solidFill>
                <a:effectLst>
                  <a:outerShdw blurRad="38100" dist="38100" dir="2700000" algn="tl">
                    <a:srgbClr val="000000">
                      <a:alpha val="43137"/>
                    </a:srgbClr>
                  </a:outerShdw>
                </a:effectLst>
              </a:rPr>
              <a:t>How Do Members Become</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 an Effective Team?</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927373"/>
            <a:ext cx="4038600" cy="4525963"/>
          </a:xfrm>
        </p:spPr>
        <p:txBody>
          <a:bodyPr>
            <a:normAutofit/>
          </a:bodyPr>
          <a:lstStyle/>
          <a:p>
            <a:r>
              <a:rPr lang="en-US" sz="1600" dirty="0" smtClean="0">
                <a:solidFill>
                  <a:srgbClr val="000066"/>
                </a:solidFill>
                <a:effectLst>
                  <a:outerShdw blurRad="38100" dist="38100" dir="2700000" algn="tl">
                    <a:srgbClr val="000000">
                      <a:alpha val="43137"/>
                    </a:srgbClr>
                  </a:outerShdw>
                </a:effectLst>
              </a:rPr>
              <a:t>Teachers, administrators, parents, community partners, and others on ATP must learn to function well as a team.</a:t>
            </a:r>
          </a:p>
          <a:p>
            <a:endParaRPr lang="en-US" sz="1600" dirty="0" smtClean="0">
              <a:solidFill>
                <a:srgbClr val="000066"/>
              </a:solidFill>
              <a:effectLst>
                <a:outerShdw blurRad="38100" dist="38100" dir="2700000" algn="tl">
                  <a:srgbClr val="000000">
                    <a:alpha val="43137"/>
                  </a:srgbClr>
                </a:outerShdw>
              </a:effectLst>
            </a:endParaRPr>
          </a:p>
          <a:p>
            <a:r>
              <a:rPr lang="en-US" sz="1600" dirty="0" smtClean="0">
                <a:solidFill>
                  <a:srgbClr val="000066"/>
                </a:solidFill>
                <a:effectLst>
                  <a:outerShdw blurRad="38100" dist="38100" dir="2700000" algn="tl">
                    <a:srgbClr val="000000">
                      <a:alpha val="43137"/>
                    </a:srgbClr>
                  </a:outerShdw>
                </a:effectLst>
              </a:rPr>
              <a:t>They meet each other, learn each other’s strengths and talents, set ground rules for communicating, plan and implement activities, produce results, evaluate activities, share successes, solve problems, replace members who leave, and improve plans and processes over time to sustain their work as a team.</a:t>
            </a:r>
          </a:p>
          <a:p>
            <a:endParaRPr lang="en-US" sz="1600" dirty="0" smtClean="0">
              <a:solidFill>
                <a:srgbClr val="000066"/>
              </a:solidFill>
              <a:effectLst>
                <a:outerShdw blurRad="38100" dist="38100" dir="2700000" algn="tl">
                  <a:srgbClr val="000000">
                    <a:alpha val="43137"/>
                  </a:srgbClr>
                </a:outerShdw>
              </a:effectLst>
            </a:endParaRPr>
          </a:p>
          <a:p>
            <a:r>
              <a:rPr lang="en-US" sz="1600" dirty="0" smtClean="0">
                <a:solidFill>
                  <a:srgbClr val="000066"/>
                </a:solidFill>
                <a:effectLst>
                  <a:outerShdw blurRad="38100" dist="38100" dir="2700000" algn="tl">
                    <a:srgbClr val="000000">
                      <a:alpha val="43137"/>
                    </a:srgbClr>
                  </a:outerShdw>
                </a:effectLst>
              </a:rPr>
              <a:t>The team, itself, is a message that educators, parents, and community partners will work together to help more students succeed in school.</a:t>
            </a:r>
            <a:endParaRPr lang="en-US" sz="1600" dirty="0">
              <a:solidFill>
                <a:srgbClr val="000066"/>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1600201"/>
            <a:ext cx="4038600" cy="1900808"/>
          </a:xfrm>
        </p:spPr>
        <p:txBody>
          <a:bodyPr/>
          <a:lstStyle/>
          <a:p>
            <a:pPr algn="ctr">
              <a:buNone/>
            </a:pPr>
            <a:r>
              <a:rPr lang="en-US" b="1" dirty="0" smtClean="0">
                <a:solidFill>
                  <a:srgbClr val="C00000"/>
                </a:solidFill>
                <a:effectLst>
                  <a:outerShdw blurRad="38100" dist="38100" dir="2700000" algn="tl">
                    <a:srgbClr val="000000">
                      <a:alpha val="43137"/>
                    </a:srgbClr>
                  </a:outerShdw>
                </a:effectLst>
              </a:rPr>
              <a:t>*Only a well functioning team, however, will produce the desired results.</a:t>
            </a:r>
            <a:endParaRPr lang="en-US" b="1" dirty="0">
              <a:solidFill>
                <a:srgbClr val="C00000"/>
              </a:solidFill>
              <a:effectLst>
                <a:outerShdw blurRad="38100" dist="38100" dir="2700000" algn="tl">
                  <a:srgbClr val="000000">
                    <a:alpha val="43137"/>
                  </a:srgbClr>
                </a:outerShdw>
              </a:effectLst>
            </a:endParaRPr>
          </a:p>
        </p:txBody>
      </p:sp>
      <p:pic>
        <p:nvPicPr>
          <p:cNvPr id="6" name="Picture 5" descr="Teamwork-HenryFord.gif"/>
          <p:cNvPicPr>
            <a:picLocks noChangeAspect="1"/>
          </p:cNvPicPr>
          <p:nvPr/>
        </p:nvPicPr>
        <p:blipFill>
          <a:blip r:embed="rId2" cstate="print"/>
          <a:stretch>
            <a:fillRect/>
          </a:stretch>
        </p:blipFill>
        <p:spPr>
          <a:xfrm>
            <a:off x="4788024" y="3957412"/>
            <a:ext cx="3882008" cy="2207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1284380"/>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44624"/>
            <a:ext cx="8229600" cy="11430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How Often Should an ATP Meet?</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927373"/>
            <a:ext cx="4038600" cy="4525963"/>
          </a:xfrm>
        </p:spPr>
        <p:txBody>
          <a:bodyPr/>
          <a:lstStyle/>
          <a:p>
            <a:pPr algn="ctr">
              <a:buNone/>
            </a:pPr>
            <a:r>
              <a:rPr lang="en-US" b="1" dirty="0" smtClean="0">
                <a:solidFill>
                  <a:srgbClr val="000066"/>
                </a:solidFill>
                <a:effectLst>
                  <a:outerShdw blurRad="38100" dist="38100" dir="2700000" algn="tl">
                    <a:srgbClr val="000000">
                      <a:alpha val="43137"/>
                    </a:srgbClr>
                  </a:outerShdw>
                </a:effectLst>
              </a:rPr>
              <a:t>Whole Team Meetings</a:t>
            </a:r>
          </a:p>
          <a:p>
            <a:pPr algn="ctr">
              <a:buNone/>
            </a:pPr>
            <a:endParaRPr lang="en-US" b="1" dirty="0" smtClean="0">
              <a:solidFill>
                <a:srgbClr val="000066"/>
              </a:solidFill>
              <a:effectLst>
                <a:outerShdw blurRad="38100" dist="38100" dir="2700000" algn="tl">
                  <a:srgbClr val="000000">
                    <a:alpha val="43137"/>
                  </a:srgbClr>
                </a:outerShdw>
              </a:effectLst>
            </a:endParaRPr>
          </a:p>
          <a:p>
            <a:r>
              <a:rPr lang="en-US" sz="2000" dirty="0" smtClean="0">
                <a:solidFill>
                  <a:srgbClr val="000066"/>
                </a:solidFill>
                <a:effectLst>
                  <a:outerShdw blurRad="38100" dist="38100" dir="2700000" algn="tl">
                    <a:srgbClr val="000000">
                      <a:alpha val="43137"/>
                    </a:srgbClr>
                  </a:outerShdw>
                </a:effectLst>
              </a:rPr>
              <a:t>The full ATP should meet at least monthly for one or two hours.</a:t>
            </a:r>
          </a:p>
          <a:p>
            <a:endParaRPr lang="en-US" sz="2000" dirty="0" smtClean="0">
              <a:solidFill>
                <a:srgbClr val="000066"/>
              </a:solidFill>
              <a:effectLst>
                <a:outerShdw blurRad="38100" dist="38100" dir="2700000" algn="tl">
                  <a:srgbClr val="000000">
                    <a:alpha val="43137"/>
                  </a:srgbClr>
                </a:outerShdw>
              </a:effectLst>
            </a:endParaRPr>
          </a:p>
          <a:p>
            <a:r>
              <a:rPr lang="en-US" sz="2000" dirty="0" smtClean="0">
                <a:solidFill>
                  <a:srgbClr val="000066"/>
                </a:solidFill>
                <a:effectLst>
                  <a:outerShdw blurRad="38100" dist="38100" dir="2700000" algn="tl">
                    <a:srgbClr val="000000">
                      <a:alpha val="43137"/>
                    </a:srgbClr>
                  </a:outerShdw>
                </a:effectLst>
              </a:rPr>
              <a:t>Each meeting should have a well-planned agenda that reinforces teamwork and that keeps the activities in the One-Year Action Plan for Partnerships moving forward.</a:t>
            </a:r>
            <a:endParaRPr lang="en-US" sz="2000" dirty="0">
              <a:solidFill>
                <a:srgbClr val="000066"/>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1927373"/>
            <a:ext cx="4038600" cy="4525963"/>
          </a:xfrm>
        </p:spPr>
        <p:txBody>
          <a:bodyPr/>
          <a:lstStyle/>
          <a:p>
            <a:pPr algn="ctr">
              <a:buNone/>
            </a:pPr>
            <a:r>
              <a:rPr lang="en-US" b="1" dirty="0" smtClean="0">
                <a:solidFill>
                  <a:srgbClr val="000066"/>
                </a:solidFill>
                <a:effectLst>
                  <a:outerShdw blurRad="38100" dist="38100" dir="2700000" algn="tl">
                    <a:srgbClr val="000000">
                      <a:alpha val="43137"/>
                    </a:srgbClr>
                  </a:outerShdw>
                </a:effectLst>
              </a:rPr>
              <a:t>Committee Meetings</a:t>
            </a:r>
          </a:p>
          <a:p>
            <a:pPr algn="ctr">
              <a:buNone/>
            </a:pPr>
            <a:endParaRPr lang="en-US" b="1" dirty="0" smtClean="0">
              <a:solidFill>
                <a:srgbClr val="000066"/>
              </a:solidFill>
              <a:effectLst>
                <a:outerShdw blurRad="38100" dist="38100" dir="2700000" algn="tl">
                  <a:srgbClr val="000000">
                    <a:alpha val="43137"/>
                  </a:srgbClr>
                </a:outerShdw>
              </a:effectLst>
            </a:endParaRPr>
          </a:p>
          <a:p>
            <a:r>
              <a:rPr lang="en-US" sz="2000" dirty="0" smtClean="0">
                <a:solidFill>
                  <a:srgbClr val="000066"/>
                </a:solidFill>
                <a:effectLst>
                  <a:outerShdw blurRad="38100" dist="38100" dir="2700000" algn="tl">
                    <a:srgbClr val="000000">
                      <a:alpha val="43137"/>
                    </a:srgbClr>
                  </a:outerShdw>
                </a:effectLst>
              </a:rPr>
              <a:t>ATP committees are subgroups of the full team who take charge of planning, conducting or delegating, and evaluating the involvement activities for different sections of the One-Year Action Plan for Partnerships.</a:t>
            </a:r>
            <a:endParaRPr lang="en-US" sz="2000"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176247"/>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348880"/>
            <a:ext cx="8229600" cy="3777283"/>
          </a:xfrm>
        </p:spPr>
        <p:txBody>
          <a:bodyPr>
            <a:normAutofit/>
          </a:bodyPr>
          <a:lstStyle/>
          <a:p>
            <a:pPr marL="0" indent="0" algn="ctr">
              <a:buNone/>
            </a:pPr>
            <a:r>
              <a:rPr lang="en-US" sz="6000" b="1" dirty="0" smtClean="0">
                <a:solidFill>
                  <a:srgbClr val="000066"/>
                </a:solidFill>
                <a:effectLst>
                  <a:outerShdw blurRad="38100" dist="38100" dir="2700000" algn="tl">
                    <a:srgbClr val="000000">
                      <a:alpha val="43137"/>
                    </a:srgbClr>
                  </a:outerShdw>
                </a:effectLst>
              </a:rPr>
              <a:t>PARENTAL INVOLVEMENT ACTIVITIES THAT WORK…</a:t>
            </a:r>
            <a:endParaRPr lang="en-US" sz="6000" b="1"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508920"/>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44624"/>
            <a:ext cx="8229600" cy="1143000"/>
          </a:xfrm>
        </p:spPr>
        <p:txBody>
          <a:bodyPr>
            <a:noAutofit/>
          </a:bodyPr>
          <a:lstStyle/>
          <a:p>
            <a:r>
              <a:rPr lang="en-US" sz="3600" b="1" dirty="0" smtClean="0">
                <a:solidFill>
                  <a:schemeClr val="bg1"/>
                </a:solidFill>
                <a:effectLst>
                  <a:outerShdw blurRad="38100" dist="38100" dir="2700000" algn="tl">
                    <a:srgbClr val="000000">
                      <a:alpha val="43137"/>
                    </a:srgbClr>
                  </a:outerShdw>
                </a:effectLst>
              </a:rPr>
              <a:t>Make the First Point of Contact</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a Positive one…</a:t>
            </a:r>
            <a:endParaRPr lang="en-US" sz="36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323528" y="2204864"/>
            <a:ext cx="4038600" cy="4525963"/>
          </a:xfrm>
        </p:spPr>
        <p:txBody>
          <a:bodyPr>
            <a:normAutofit fontScale="70000" lnSpcReduction="20000"/>
          </a:bodyPr>
          <a:lstStyle/>
          <a:p>
            <a:pPr>
              <a:defRPr/>
            </a:pPr>
            <a:r>
              <a:rPr lang="en-US" dirty="0">
                <a:effectLst>
                  <a:outerShdw blurRad="38100" dist="38100" dir="2700000" algn="tl">
                    <a:srgbClr val="000000">
                      <a:alpha val="43137"/>
                    </a:srgbClr>
                  </a:outerShdw>
                </a:effectLst>
              </a:rPr>
              <a:t>Have you sent a “happy note” or “quick note” home today?</a:t>
            </a:r>
          </a:p>
          <a:p>
            <a:pPr>
              <a:defRPr/>
            </a:pPr>
            <a:endParaRPr lang="en-US" dirty="0">
              <a:effectLst>
                <a:outerShdw blurRad="38100" dist="38100" dir="2700000" algn="tl">
                  <a:srgbClr val="000000">
                    <a:alpha val="43137"/>
                  </a:srgbClr>
                </a:outerShdw>
              </a:effectLst>
            </a:endParaRPr>
          </a:p>
          <a:p>
            <a:pPr>
              <a:defRPr/>
            </a:pPr>
            <a:r>
              <a:rPr lang="en-US" dirty="0">
                <a:solidFill>
                  <a:srgbClr val="006600"/>
                </a:solidFill>
                <a:effectLst>
                  <a:outerShdw blurRad="38100" dist="38100" dir="2700000" algn="tl">
                    <a:srgbClr val="000000">
                      <a:alpha val="43137"/>
                    </a:srgbClr>
                  </a:outerShdw>
                </a:effectLst>
              </a:rPr>
              <a:t>A parent helps the child with a spelling test and the child does better.  Shoot an immediate note home to say, “It’s working!”</a:t>
            </a:r>
          </a:p>
          <a:p>
            <a:pPr>
              <a:defRPr/>
            </a:pPr>
            <a:endParaRPr lang="en-US" dirty="0">
              <a:solidFill>
                <a:srgbClr val="006600"/>
              </a:solidFill>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How about a positive introductory phone call?</a:t>
            </a:r>
          </a:p>
          <a:p>
            <a:pPr>
              <a:defRPr/>
            </a:pPr>
            <a:endParaRPr lang="en-US" dirty="0">
              <a:effectLst>
                <a:outerShdw blurRad="38100" dist="38100" dir="2700000" algn="tl">
                  <a:srgbClr val="000000">
                    <a:alpha val="43137"/>
                  </a:srgbClr>
                </a:outerShdw>
              </a:effectLst>
            </a:endParaRPr>
          </a:p>
          <a:p>
            <a:pPr>
              <a:defRPr/>
            </a:pPr>
            <a:r>
              <a:rPr lang="en-US" dirty="0">
                <a:solidFill>
                  <a:srgbClr val="006600"/>
                </a:solidFill>
                <a:effectLst>
                  <a:outerShdw blurRad="38100" dist="38100" dir="2700000" algn="tl">
                    <a:srgbClr val="000000">
                      <a:alpha val="43137"/>
                    </a:srgbClr>
                  </a:outerShdw>
                </a:effectLst>
              </a:rPr>
              <a:t>“Good News Postcards”—allows for teachers to write a short positive note about a student and forward to home</a:t>
            </a:r>
          </a:p>
          <a:p>
            <a:endParaRPr lang="en-US" dirty="0"/>
          </a:p>
        </p:txBody>
      </p:sp>
      <p:pic>
        <p:nvPicPr>
          <p:cNvPr id="6" name="Picture 5" descr="http://www.huntingtoncopper.com/Portals/68488/images/Business-Advisor-C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128" y="1988840"/>
            <a:ext cx="433863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091410"/>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44624"/>
            <a:ext cx="8229600" cy="1143000"/>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Remember the 3 “F”s for Success</a:t>
            </a:r>
            <a:endParaRPr lang="en-US" sz="3600" b="1" dirty="0">
              <a:solidFill>
                <a:schemeClr val="bg1"/>
              </a:solidFill>
              <a:effectLst>
                <a:outerShdw blurRad="38100" dist="38100" dir="2700000" algn="tl">
                  <a:srgbClr val="000000">
                    <a:alpha val="43137"/>
                  </a:srgbClr>
                </a:outerShdw>
              </a:effectLst>
            </a:endParaRPr>
          </a:p>
        </p:txBody>
      </p:sp>
      <p:pic>
        <p:nvPicPr>
          <p:cNvPr id="5" name="Picture 2" descr="http://irontonmarket.com/images/large/fruit_t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340768"/>
            <a:ext cx="280828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6371952" y="3501356"/>
            <a:ext cx="2376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Light refreshments</a:t>
            </a:r>
          </a:p>
        </p:txBody>
      </p:sp>
      <p:pic>
        <p:nvPicPr>
          <p:cNvPr id="7" name="Picture 4" descr="http://dss.sd.gov/images/photos/Family.jpg"/>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3995464" y="3140993"/>
            <a:ext cx="2160588" cy="1511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http://www.azbouncepro.com/images/family-fun-nigh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952" y="4220493"/>
            <a:ext cx="25209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txBox="1">
            <a:spLocks/>
          </p:cNvSpPr>
          <p:nvPr/>
        </p:nvSpPr>
        <p:spPr>
          <a:xfrm>
            <a:off x="395536" y="2060848"/>
            <a:ext cx="40005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defRPr/>
            </a:pPr>
            <a:r>
              <a:rPr lang="en-US" sz="4000" b="1" dirty="0" smtClean="0">
                <a:solidFill>
                  <a:srgbClr val="000066"/>
                </a:solidFill>
                <a:effectLst>
                  <a:outerShdw blurRad="38100" dist="38100" dir="2700000" algn="tl">
                    <a:srgbClr val="000000">
                      <a:alpha val="43137"/>
                    </a:srgbClr>
                  </a:outerShdw>
                </a:effectLst>
              </a:rPr>
              <a:t>Food</a:t>
            </a:r>
          </a:p>
          <a:p>
            <a:pPr fontAlgn="auto">
              <a:spcAft>
                <a:spcPts val="0"/>
              </a:spcAft>
              <a:defRPr/>
            </a:pPr>
            <a:endParaRPr lang="en-US" sz="4000" b="1" dirty="0" smtClean="0">
              <a:solidFill>
                <a:srgbClr val="000066"/>
              </a:solidFill>
              <a:effectLst>
                <a:outerShdw blurRad="38100" dist="38100" dir="2700000" algn="tl">
                  <a:srgbClr val="000000">
                    <a:alpha val="43137"/>
                  </a:srgbClr>
                </a:outerShdw>
              </a:effectLst>
            </a:endParaRPr>
          </a:p>
          <a:p>
            <a:pPr fontAlgn="auto">
              <a:spcAft>
                <a:spcPts val="0"/>
              </a:spcAft>
              <a:defRPr/>
            </a:pPr>
            <a:r>
              <a:rPr lang="en-US" sz="4000" b="1" dirty="0" smtClean="0">
                <a:solidFill>
                  <a:srgbClr val="000066"/>
                </a:solidFill>
                <a:effectLst>
                  <a:outerShdw blurRad="38100" dist="38100" dir="2700000" algn="tl">
                    <a:srgbClr val="000000">
                      <a:alpha val="43137"/>
                    </a:srgbClr>
                  </a:outerShdw>
                </a:effectLst>
              </a:rPr>
              <a:t>Families</a:t>
            </a:r>
          </a:p>
          <a:p>
            <a:pPr fontAlgn="auto">
              <a:spcAft>
                <a:spcPts val="0"/>
              </a:spcAft>
              <a:defRPr/>
            </a:pPr>
            <a:endParaRPr lang="en-US" sz="4000" b="1" dirty="0" smtClean="0">
              <a:solidFill>
                <a:srgbClr val="000066"/>
              </a:solidFill>
              <a:effectLst>
                <a:outerShdw blurRad="38100" dist="38100" dir="2700000" algn="tl">
                  <a:srgbClr val="000000">
                    <a:alpha val="43137"/>
                  </a:srgbClr>
                </a:outerShdw>
              </a:effectLst>
            </a:endParaRPr>
          </a:p>
          <a:p>
            <a:pPr fontAlgn="auto">
              <a:spcAft>
                <a:spcPts val="0"/>
              </a:spcAft>
              <a:defRPr/>
            </a:pPr>
            <a:r>
              <a:rPr lang="en-US" sz="4000" b="1" dirty="0" smtClean="0">
                <a:solidFill>
                  <a:srgbClr val="000066"/>
                </a:solidFill>
                <a:effectLst>
                  <a:outerShdw blurRad="38100" dist="38100" dir="2700000" algn="tl">
                    <a:srgbClr val="000000">
                      <a:alpha val="43137"/>
                    </a:srgbClr>
                  </a:outerShdw>
                </a:effectLst>
              </a:rPr>
              <a:t>Fun</a:t>
            </a:r>
            <a:endParaRPr lang="en-US" sz="4000" b="1" dirty="0">
              <a:solidFill>
                <a:srgbClr val="000066"/>
              </a:solidFill>
              <a:effectLst>
                <a:outerShdw blurRad="38100" dist="38100" dir="2700000" algn="tl">
                  <a:srgbClr val="000000">
                    <a:alpha val="43137"/>
                  </a:srgbClr>
                </a:outerShdw>
              </a:effectLst>
            </a:endParaRPr>
          </a:p>
        </p:txBody>
      </p:sp>
      <p:cxnSp>
        <p:nvCxnSpPr>
          <p:cNvPr id="11" name="Straight Arrow Connector 10"/>
          <p:cNvCxnSpPr/>
          <p:nvPr/>
        </p:nvCxnSpPr>
        <p:spPr>
          <a:xfrm>
            <a:off x="1907704" y="2449637"/>
            <a:ext cx="3960440" cy="0"/>
          </a:xfrm>
          <a:prstGeom prst="straightConnector1">
            <a:avLst/>
          </a:prstGeom>
          <a:ln w="2857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27784" y="3896643"/>
            <a:ext cx="1260140" cy="0"/>
          </a:xfrm>
          <a:prstGeom prst="straightConnector1">
            <a:avLst/>
          </a:prstGeom>
          <a:ln w="2857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19672" y="5373216"/>
            <a:ext cx="4536380" cy="0"/>
          </a:xfrm>
          <a:prstGeom prst="straightConnector1">
            <a:avLst/>
          </a:prstGeom>
          <a:ln w="28575">
            <a:solidFill>
              <a:srgbClr val="00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250841"/>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2048"/>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Muffins with Mom</a:t>
            </a:r>
            <a:endParaRPr lang="en-US" sz="60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1600200"/>
            <a:ext cx="4264968" cy="4525963"/>
          </a:xfrm>
        </p:spPr>
        <p:txBody>
          <a:bodyPr>
            <a:normAutofit fontScale="92500" lnSpcReduction="20000"/>
          </a:bodyPr>
          <a:lstStyle/>
          <a:p>
            <a:pPr>
              <a:defRPr/>
            </a:pPr>
            <a:r>
              <a:rPr lang="en-US" dirty="0">
                <a:solidFill>
                  <a:srgbClr val="000066"/>
                </a:solidFill>
                <a:effectLst>
                  <a:outerShdw blurRad="38100" dist="38100" dir="2700000" algn="tl">
                    <a:srgbClr val="000000">
                      <a:alpha val="43137"/>
                    </a:srgbClr>
                  </a:outerShdw>
                </a:effectLst>
              </a:rPr>
              <a:t>Provides networking opportunities</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Opportunities to convey information</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Build </a:t>
            </a:r>
            <a:r>
              <a:rPr lang="en-US" dirty="0" smtClean="0">
                <a:solidFill>
                  <a:srgbClr val="000066"/>
                </a:solidFill>
                <a:effectLst>
                  <a:outerShdw blurRad="38100" dist="38100" dir="2700000" algn="tl">
                    <a:srgbClr val="000000">
                      <a:alpha val="43137"/>
                    </a:srgbClr>
                  </a:outerShdw>
                </a:effectLst>
              </a:rPr>
              <a:t>relationships</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smtClean="0">
                <a:solidFill>
                  <a:srgbClr val="C00000"/>
                </a:solidFill>
                <a:effectLst>
                  <a:outerShdw blurRad="38100" dist="38100" dir="2700000" algn="tl">
                    <a:srgbClr val="000000">
                      <a:alpha val="43137"/>
                    </a:srgbClr>
                  </a:outerShdw>
                </a:effectLst>
              </a:rPr>
              <a:t>Make it HIGH-IMPACT by modeling or demonstrating lessons/homework practices for parents</a:t>
            </a:r>
            <a:endParaRPr lang="en-US" dirty="0">
              <a:solidFill>
                <a:srgbClr val="C00000"/>
              </a:solidFill>
              <a:effectLst>
                <a:outerShdw blurRad="38100" dist="38100" dir="2700000" algn="tl">
                  <a:srgbClr val="000000">
                    <a:alpha val="43137"/>
                  </a:srgbClr>
                </a:outerShdw>
              </a:effectLst>
            </a:endParaRPr>
          </a:p>
          <a:p>
            <a:endParaRPr lang="en-US" dirty="0">
              <a:solidFill>
                <a:srgbClr val="C00000"/>
              </a:solidFill>
            </a:endParaRPr>
          </a:p>
        </p:txBody>
      </p:sp>
      <p:pic>
        <p:nvPicPr>
          <p:cNvPr id="5" name="Picture 6" descr="http://farm5.static.flickr.com/4060/4279953140_5a1980ae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3528" y="2564904"/>
            <a:ext cx="4104456" cy="2733514"/>
          </a:xfrm>
          <a:prstGeom prst="rect">
            <a:avLst/>
          </a:prstGeom>
          <a:noFill/>
        </p:spPr>
      </p:pic>
    </p:spTree>
    <p:extLst>
      <p:ext uri="{BB962C8B-B14F-4D97-AF65-F5344CB8AC3E}">
        <p14:creationId xmlns:p14="http://schemas.microsoft.com/office/powerpoint/2010/main" val="1724836556"/>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2048"/>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Donuts with Dad</a:t>
            </a:r>
            <a:endParaRPr lang="en-US" sz="60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1600200"/>
            <a:ext cx="4264968" cy="4525963"/>
          </a:xfrm>
        </p:spPr>
        <p:txBody>
          <a:bodyPr>
            <a:normAutofit fontScale="92500" lnSpcReduction="20000"/>
          </a:bodyPr>
          <a:lstStyle/>
          <a:p>
            <a:pPr>
              <a:defRPr/>
            </a:pPr>
            <a:r>
              <a:rPr lang="en-US" dirty="0">
                <a:solidFill>
                  <a:srgbClr val="000066"/>
                </a:solidFill>
                <a:effectLst>
                  <a:outerShdw blurRad="38100" dist="38100" dir="2700000" algn="tl">
                    <a:srgbClr val="000000">
                      <a:alpha val="43137"/>
                    </a:srgbClr>
                  </a:outerShdw>
                </a:effectLst>
              </a:rPr>
              <a:t>Provides networking opportunities</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Opportunities to convey information</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Build </a:t>
            </a:r>
            <a:r>
              <a:rPr lang="en-US" dirty="0" smtClean="0">
                <a:solidFill>
                  <a:srgbClr val="000066"/>
                </a:solidFill>
                <a:effectLst>
                  <a:outerShdw blurRad="38100" dist="38100" dir="2700000" algn="tl">
                    <a:srgbClr val="000000">
                      <a:alpha val="43137"/>
                    </a:srgbClr>
                  </a:outerShdw>
                </a:effectLst>
              </a:rPr>
              <a:t>relationships</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smtClean="0">
                <a:solidFill>
                  <a:srgbClr val="C00000"/>
                </a:solidFill>
                <a:effectLst>
                  <a:outerShdw blurRad="38100" dist="38100" dir="2700000" algn="tl">
                    <a:srgbClr val="000000">
                      <a:alpha val="43137"/>
                    </a:srgbClr>
                  </a:outerShdw>
                </a:effectLst>
              </a:rPr>
              <a:t>Make it HIGH-IMPACT by modeling or demonstrating lessons/homework practices for parents</a:t>
            </a:r>
            <a:endParaRPr lang="en-US" dirty="0">
              <a:solidFill>
                <a:srgbClr val="C00000"/>
              </a:solidFill>
              <a:effectLst>
                <a:outerShdw blurRad="38100" dist="38100" dir="2700000" algn="tl">
                  <a:srgbClr val="000000">
                    <a:alpha val="43137"/>
                  </a:srgbClr>
                </a:outerShdw>
              </a:effectLst>
            </a:endParaRPr>
          </a:p>
          <a:p>
            <a:endParaRPr lang="en-US" dirty="0">
              <a:solidFill>
                <a:srgbClr val="C00000"/>
              </a:solidFill>
            </a:endParaRPr>
          </a:p>
        </p:txBody>
      </p:sp>
      <p:pic>
        <p:nvPicPr>
          <p:cNvPr id="6" name="Picture 6" descr="http://homeroom-01-m-c-m.pwcs.gravely.schoolfusion.us/modules/groups/homepagefiles/announcement/-2049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0878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634346"/>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116632"/>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Breakfast Sessions</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95536" y="2060848"/>
            <a:ext cx="4038600" cy="4525963"/>
          </a:xfrm>
        </p:spPr>
        <p:txBody>
          <a:bodyPr>
            <a:normAutofit fontScale="77500" lnSpcReduction="20000"/>
          </a:bodyPr>
          <a:lstStyle/>
          <a:p>
            <a:pPr>
              <a:defRPr/>
            </a:pPr>
            <a:r>
              <a:rPr lang="en-US" sz="3600" dirty="0">
                <a:solidFill>
                  <a:srgbClr val="000066"/>
                </a:solidFill>
                <a:effectLst>
                  <a:outerShdw blurRad="38100" dist="38100" dir="2700000" algn="tl">
                    <a:srgbClr val="000000">
                      <a:alpha val="43137"/>
                    </a:srgbClr>
                  </a:outerShdw>
                </a:effectLst>
              </a:rPr>
              <a:t>Coffee by Curbside</a:t>
            </a:r>
          </a:p>
          <a:p>
            <a:pPr>
              <a:defRPr/>
            </a:pPr>
            <a:endParaRPr lang="en-US" sz="3600" dirty="0">
              <a:solidFill>
                <a:srgbClr val="000066"/>
              </a:solidFill>
              <a:effectLst>
                <a:outerShdw blurRad="38100" dist="38100" dir="2700000" algn="tl">
                  <a:srgbClr val="000000">
                    <a:alpha val="43137"/>
                  </a:srgbClr>
                </a:outerShdw>
              </a:effectLst>
            </a:endParaRPr>
          </a:p>
          <a:p>
            <a:pPr>
              <a:defRPr/>
            </a:pPr>
            <a:r>
              <a:rPr lang="en-US" sz="3600" dirty="0">
                <a:solidFill>
                  <a:srgbClr val="000066"/>
                </a:solidFill>
                <a:effectLst>
                  <a:outerShdw blurRad="38100" dist="38100" dir="2700000" algn="tl">
                    <a:srgbClr val="000000">
                      <a:alpha val="43137"/>
                    </a:srgbClr>
                  </a:outerShdw>
                </a:effectLst>
              </a:rPr>
              <a:t>Coffee &amp; Conversation</a:t>
            </a:r>
          </a:p>
          <a:p>
            <a:pPr>
              <a:defRPr/>
            </a:pPr>
            <a:endParaRPr lang="en-US" dirty="0">
              <a:solidFill>
                <a:srgbClr val="000066"/>
              </a:solidFill>
            </a:endParaRPr>
          </a:p>
          <a:p>
            <a:pPr>
              <a:defRPr/>
            </a:pPr>
            <a:r>
              <a:rPr lang="en-US" dirty="0">
                <a:solidFill>
                  <a:srgbClr val="000066"/>
                </a:solidFill>
                <a:effectLst>
                  <a:outerShdw blurRad="38100" dist="38100" dir="2700000" algn="tl">
                    <a:srgbClr val="000000">
                      <a:alpha val="43137"/>
                    </a:srgbClr>
                  </a:outerShdw>
                </a:effectLst>
              </a:rPr>
              <a:t>Great way to stress the importance of establishing study routines or to disseminate information about forthcoming high-stakes testing</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Coffee and P.I.E.                          (Partners in Education)</a:t>
            </a:r>
          </a:p>
          <a:p>
            <a:endParaRPr lang="en-US" dirty="0"/>
          </a:p>
        </p:txBody>
      </p:sp>
      <p:pic>
        <p:nvPicPr>
          <p:cNvPr id="5" name="Picture 2" descr="http://ih0.redbubble.net/work.4611879.1.flat,550x550,075,f.kiwi-coffee-american-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816" y="1772816"/>
            <a:ext cx="3240087" cy="4049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699792" y="4869160"/>
            <a:ext cx="2088232" cy="953369"/>
          </a:xfrm>
          <a:prstGeom prst="straightConnector1">
            <a:avLst/>
          </a:prstGeom>
          <a:ln w="28575">
            <a:solidFill>
              <a:srgbClr val="00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851358"/>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44624"/>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Meet My Dad!</a:t>
            </a:r>
            <a:endParaRPr lang="en-US" sz="6000" b="1" dirty="0">
              <a:solidFill>
                <a:schemeClr val="bg1"/>
              </a:solidFill>
              <a:effectLst>
                <a:outerShdw blurRad="38100" dist="38100" dir="2700000" algn="tl">
                  <a:srgbClr val="000000">
                    <a:alpha val="43137"/>
                  </a:srgbClr>
                </a:outerShdw>
              </a:effectLst>
            </a:endParaRPr>
          </a:p>
        </p:txBody>
      </p:sp>
      <p:pic>
        <p:nvPicPr>
          <p:cNvPr id="5" name="Picture 3" descr="C:\Documents and Settings\mcousin\My Documents\Parental Involvement\P.I. 2009-2010\Parent Power Newsletter\December 2009\Meet My Dad_Claiborne ES\CIMG5394.JPG"/>
          <p:cNvPicPr>
            <a:picLocks noChangeAspect="1" noChangeArrowheads="1"/>
          </p:cNvPicPr>
          <p:nvPr/>
        </p:nvPicPr>
        <p:blipFill>
          <a:blip r:embed="rId2"/>
          <a:srcRect/>
          <a:stretch>
            <a:fillRect/>
          </a:stretch>
        </p:blipFill>
        <p:spPr bwMode="auto">
          <a:xfrm>
            <a:off x="5601517" y="1340768"/>
            <a:ext cx="3176587" cy="2381250"/>
          </a:xfrm>
          <a:prstGeom prst="rect">
            <a:avLst/>
          </a:prstGeom>
          <a:ln>
            <a:noFill/>
          </a:ln>
          <a:effectLst>
            <a:outerShdw blurRad="292100" dist="139700" dir="2700000" algn="tl" rotWithShape="0">
              <a:srgbClr val="333333">
                <a:alpha val="65000"/>
              </a:srgbClr>
            </a:outerShdw>
          </a:effectLst>
        </p:spPr>
      </p:pic>
      <p:pic>
        <p:nvPicPr>
          <p:cNvPr id="6" name="Picture 4" descr="C:\Documents and Settings\mcousin\My Documents\Parental Involvement\P.I. 2009-2010\Parent Power Newsletter\December 2009\Meet My Dad_Claiborne ES\CIMG5389.JPG"/>
          <p:cNvPicPr>
            <a:picLocks noChangeAspect="1" noChangeArrowheads="1"/>
          </p:cNvPicPr>
          <p:nvPr/>
        </p:nvPicPr>
        <p:blipFill>
          <a:blip r:embed="rId3"/>
          <a:srcRect/>
          <a:stretch>
            <a:fillRect/>
          </a:stretch>
        </p:blipFill>
        <p:spPr bwMode="auto">
          <a:xfrm>
            <a:off x="5578613" y="4005064"/>
            <a:ext cx="3311525" cy="2484438"/>
          </a:xfrm>
          <a:prstGeom prst="rect">
            <a:avLst/>
          </a:prstGeom>
          <a:ln>
            <a:noFill/>
          </a:ln>
          <a:effectLst>
            <a:outerShdw blurRad="292100" dist="139700" dir="2700000" algn="tl" rotWithShape="0">
              <a:srgbClr val="333333">
                <a:alpha val="65000"/>
              </a:srgbClr>
            </a:outerShdw>
          </a:effectLst>
        </p:spPr>
      </p:pic>
      <p:pic>
        <p:nvPicPr>
          <p:cNvPr id="7" name="Picture 4" descr="Meet My Dad flyer 98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844824"/>
            <a:ext cx="3343751" cy="4514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5819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094928" y="44624"/>
            <a:ext cx="8229600" cy="1143000"/>
          </a:xfrm>
        </p:spPr>
        <p:txBody>
          <a:bodyPr/>
          <a:lstStyle/>
          <a:p>
            <a:r>
              <a:rPr lang="en-US" b="1" dirty="0" smtClean="0">
                <a:solidFill>
                  <a:schemeClr val="bg1"/>
                </a:solidFill>
                <a:effectLst>
                  <a:outerShdw blurRad="38100" dist="38100" dir="2700000" algn="tl">
                    <a:srgbClr val="000000">
                      <a:alpha val="43137"/>
                    </a:srgbClr>
                  </a:outerShdw>
                </a:effectLst>
              </a:rPr>
              <a:t>One Size Does Not Fit All</a:t>
            </a:r>
            <a:endParaRPr lang="en-US" b="1" dirty="0">
              <a:solidFill>
                <a:schemeClr val="bg1"/>
              </a:solidFill>
              <a:effectLst>
                <a:outerShdw blurRad="38100" dist="38100" dir="2700000" algn="tl">
                  <a:srgbClr val="000000">
                    <a:alpha val="43137"/>
                  </a:srgbClr>
                </a:outerShdw>
              </a:effectLst>
            </a:endParaRPr>
          </a:p>
        </p:txBody>
      </p:sp>
      <p:sp>
        <p:nvSpPr>
          <p:cNvPr id="11" name="Content Placeholder 10"/>
          <p:cNvSpPr>
            <a:spLocks noGrp="1"/>
          </p:cNvSpPr>
          <p:nvPr>
            <p:ph idx="1"/>
          </p:nvPr>
        </p:nvSpPr>
        <p:spPr>
          <a:xfrm>
            <a:off x="457200" y="2132856"/>
            <a:ext cx="8229600" cy="3993307"/>
          </a:xfrm>
        </p:spPr>
        <p:txBody>
          <a:bodyPr/>
          <a:lstStyle/>
          <a:p>
            <a:pPr marL="0" indent="0" algn="ctr">
              <a:buNone/>
            </a:pPr>
            <a:r>
              <a:rPr lang="en-US" dirty="0">
                <a:solidFill>
                  <a:srgbClr val="000066"/>
                </a:solidFill>
                <a:effectLst>
                  <a:outerShdw blurRad="38100" dist="38100" dir="2700000" algn="tl">
                    <a:srgbClr val="000000">
                      <a:alpha val="43137"/>
                    </a:srgbClr>
                  </a:outerShdw>
                </a:effectLst>
              </a:rPr>
              <a:t>“We need to work to develop parent involvement that fits the needs of the specific people in our community”.</a:t>
            </a:r>
          </a:p>
          <a:p>
            <a:pPr algn="ctr">
              <a:buNone/>
            </a:pPr>
            <a:r>
              <a:rPr lang="en-US" dirty="0">
                <a:solidFill>
                  <a:srgbClr val="000066"/>
                </a:solidFill>
                <a:effectLst>
                  <a:outerShdw blurRad="38100" dist="38100" dir="2700000" algn="tl">
                    <a:srgbClr val="000000">
                      <a:alpha val="43137"/>
                    </a:srgbClr>
                  </a:outerShdw>
                </a:effectLst>
              </a:rPr>
              <a:t>		</a:t>
            </a:r>
          </a:p>
          <a:p>
            <a:pPr algn="ctr">
              <a:buNone/>
            </a:pPr>
            <a:r>
              <a:rPr lang="en-US" sz="2000" dirty="0" err="1">
                <a:solidFill>
                  <a:srgbClr val="000066"/>
                </a:solidFill>
                <a:effectLst>
                  <a:outerShdw blurRad="38100" dist="38100" dir="2700000" algn="tl">
                    <a:srgbClr val="000000">
                      <a:alpha val="43137"/>
                    </a:srgbClr>
                  </a:outerShdw>
                </a:effectLst>
              </a:rPr>
              <a:t>Scheurich</a:t>
            </a:r>
            <a:r>
              <a:rPr lang="en-US" sz="2000" dirty="0">
                <a:solidFill>
                  <a:srgbClr val="000066"/>
                </a:solidFill>
                <a:effectLst>
                  <a:outerShdw blurRad="38100" dist="38100" dir="2700000" algn="tl">
                    <a:srgbClr val="000000">
                      <a:alpha val="43137"/>
                    </a:srgbClr>
                  </a:outerShdw>
                </a:effectLst>
              </a:rPr>
              <a:t>, James Joseph. </a:t>
            </a:r>
            <a:r>
              <a:rPr lang="en-US" sz="2000" i="1" dirty="0">
                <a:solidFill>
                  <a:srgbClr val="000066"/>
                </a:solidFill>
                <a:effectLst>
                  <a:outerShdw blurRad="38100" dist="38100" dir="2700000" algn="tl">
                    <a:srgbClr val="000000">
                      <a:alpha val="43137"/>
                    </a:srgbClr>
                  </a:outerShdw>
                </a:effectLst>
              </a:rPr>
              <a:t>Leadership in Excellence and Equity</a:t>
            </a:r>
            <a:r>
              <a:rPr lang="en-US" dirty="0">
                <a:solidFill>
                  <a:srgbClr val="000066"/>
                </a:solidFill>
                <a:effectLst>
                  <a:outerShdw blurRad="38100" dist="38100" dir="2700000" algn="tl">
                    <a:srgbClr val="000000">
                      <a:alpha val="43137"/>
                    </a:srgbClr>
                  </a:outerShdw>
                </a:effectLst>
              </a:rPr>
              <a:t> </a:t>
            </a:r>
          </a:p>
          <a:p>
            <a:pPr marL="0" indent="0" algn="ctr">
              <a:buNone/>
            </a:pPr>
            <a:endParaRPr lang="en-US"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3722560"/>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3760"/>
            <a:ext cx="8229600" cy="11430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Send out the Welcome Wagon</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060848"/>
            <a:ext cx="4038600" cy="4065315"/>
          </a:xfrm>
        </p:spPr>
        <p:txBody>
          <a:bodyPr/>
          <a:lstStyle/>
          <a:p>
            <a:r>
              <a:rPr lang="en-US" dirty="0">
                <a:solidFill>
                  <a:srgbClr val="000066"/>
                </a:solidFill>
                <a:effectLst>
                  <a:outerShdw blurRad="38100" dist="38100" dir="2700000" algn="tl">
                    <a:srgbClr val="000000">
                      <a:alpha val="43137"/>
                    </a:srgbClr>
                  </a:outerShdw>
                </a:effectLst>
              </a:rPr>
              <a:t>Send a bus filled with staff around the school neighborhood to meet and welcome students and parents just before school starts.</a:t>
            </a:r>
          </a:p>
          <a:p>
            <a:endParaRPr lang="en-US" dirty="0">
              <a:solidFill>
                <a:srgbClr val="000066"/>
              </a:solidFill>
            </a:endParaRPr>
          </a:p>
        </p:txBody>
      </p:sp>
      <p:pic>
        <p:nvPicPr>
          <p:cNvPr id="5" name="Picture 4" descr="http://www.ahappyhippymom.com/wp-content/uploads/2009/08/back-to-scho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844824"/>
            <a:ext cx="2376488"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usabuscharter.com/schoolb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277819"/>
            <a:ext cx="4831085" cy="24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465892"/>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624"/>
            <a:ext cx="8229600" cy="1143000"/>
          </a:xfrm>
        </p:spPr>
        <p:txBody>
          <a:bodyPr/>
          <a:lstStyle/>
          <a:p>
            <a:r>
              <a:rPr lang="en-US" b="1" dirty="0" smtClean="0">
                <a:solidFill>
                  <a:schemeClr val="bg1"/>
                </a:solidFill>
                <a:effectLst>
                  <a:outerShdw blurRad="38100" dist="38100" dir="2700000" algn="tl">
                    <a:srgbClr val="000000">
                      <a:alpha val="43137"/>
                    </a:srgbClr>
                  </a:outerShdw>
                </a:effectLst>
              </a:rPr>
              <a:t>Family-Friendly Signage</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204864"/>
            <a:ext cx="4038600" cy="3921299"/>
          </a:xfrm>
        </p:spPr>
        <p:txBody>
          <a:bodyPr/>
          <a:lstStyle/>
          <a:p>
            <a:r>
              <a:rPr lang="en-US" dirty="0">
                <a:solidFill>
                  <a:srgbClr val="000066"/>
                </a:solidFill>
              </a:rPr>
              <a:t>Put up </a:t>
            </a:r>
            <a:r>
              <a:rPr lang="en-US" b="1" u="sng" dirty="0">
                <a:solidFill>
                  <a:srgbClr val="000066"/>
                </a:solidFill>
                <a:effectLst>
                  <a:outerShdw blurRad="38100" dist="38100" dir="2700000" algn="tl">
                    <a:srgbClr val="000000">
                      <a:alpha val="43137"/>
                    </a:srgbClr>
                  </a:outerShdw>
                </a:effectLst>
              </a:rPr>
              <a:t>Family-Friendly </a:t>
            </a:r>
            <a:r>
              <a:rPr lang="en-US" dirty="0">
                <a:solidFill>
                  <a:srgbClr val="000066"/>
                </a:solidFill>
              </a:rPr>
              <a:t>signs at school directing parents to the office, cafeteria, gym, auditorium, etc.</a:t>
            </a:r>
          </a:p>
          <a:p>
            <a:endParaRPr lang="en-US" dirty="0"/>
          </a:p>
        </p:txBody>
      </p:sp>
      <p:pic>
        <p:nvPicPr>
          <p:cNvPr id="5" name="Picture 6" descr="Welcome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557338"/>
            <a:ext cx="406400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711469"/>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4624"/>
            <a:ext cx="8229600" cy="1143000"/>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Parent Lounge or Resource Center</a:t>
            </a:r>
            <a:endParaRPr lang="en-US" sz="36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lstStyle/>
          <a:p>
            <a:pPr>
              <a:defRPr/>
            </a:pPr>
            <a:r>
              <a:rPr lang="en-US" dirty="0">
                <a:solidFill>
                  <a:srgbClr val="000066"/>
                </a:solidFill>
                <a:effectLst>
                  <a:outerShdw blurRad="38100" dist="38100" dir="2700000" algn="tl">
                    <a:srgbClr val="000000">
                      <a:alpha val="43137"/>
                    </a:srgbClr>
                  </a:outerShdw>
                </a:effectLst>
              </a:rPr>
              <a:t>Have some place in the building that parents can call their own.</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Parents can obtain a wealth of information both school and non-school related</a:t>
            </a:r>
          </a:p>
          <a:p>
            <a:endParaRPr lang="en-US" dirty="0"/>
          </a:p>
        </p:txBody>
      </p:sp>
      <p:pic>
        <p:nvPicPr>
          <p:cNvPr id="5" name="Picture 7" descr="PRC%20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3528392" cy="34727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863793"/>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8229600" cy="1143000"/>
          </a:xfrm>
        </p:spPr>
        <p:txBody>
          <a:bodyPr>
            <a:normAutofit/>
          </a:bodyPr>
          <a:lstStyle/>
          <a:p>
            <a:r>
              <a:rPr lang="en-US" sz="5400" b="1" dirty="0" smtClean="0">
                <a:solidFill>
                  <a:schemeClr val="bg1"/>
                </a:solidFill>
                <a:effectLst>
                  <a:outerShdw blurRad="38100" dist="38100" dir="2700000" algn="tl">
                    <a:srgbClr val="000000">
                      <a:alpha val="43137"/>
                    </a:srgbClr>
                  </a:outerShdw>
                </a:effectLst>
              </a:rPr>
              <a:t>Display Student Work!</a:t>
            </a:r>
            <a:endParaRPr lang="en-US" sz="54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lstStyle/>
          <a:p>
            <a:pPr>
              <a:defRPr/>
            </a:pPr>
            <a:r>
              <a:rPr lang="en-US" dirty="0">
                <a:solidFill>
                  <a:srgbClr val="000066"/>
                </a:solidFill>
                <a:effectLst>
                  <a:outerShdw blurRad="38100" dist="38100" dir="2700000" algn="tl">
                    <a:srgbClr val="000000">
                      <a:alpha val="43137"/>
                    </a:srgbClr>
                  </a:outerShdw>
                </a:effectLst>
              </a:rPr>
              <a:t>Have children’s work on display all over the school—every child’s work, not just the future commercial artists’ work.</a:t>
            </a:r>
          </a:p>
        </p:txBody>
      </p:sp>
      <p:pic>
        <p:nvPicPr>
          <p:cNvPr id="5" name="Picture 7" descr="StudentWorkDis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41148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355091"/>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44624"/>
            <a:ext cx="8229600" cy="1143000"/>
          </a:xfrm>
        </p:spPr>
        <p:txBody>
          <a:bodyPr>
            <a:normAutofit/>
          </a:bodyPr>
          <a:lstStyle/>
          <a:p>
            <a:r>
              <a:rPr lang="en-US" sz="5400" b="1" dirty="0" smtClean="0">
                <a:solidFill>
                  <a:schemeClr val="bg1"/>
                </a:solidFill>
                <a:effectLst>
                  <a:outerShdw blurRad="38100" dist="38100" dir="2700000" algn="tl">
                    <a:srgbClr val="000000">
                      <a:alpha val="43137"/>
                    </a:srgbClr>
                  </a:outerShdw>
                </a:effectLst>
              </a:rPr>
              <a:t>Take Parent’s Photos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276872"/>
            <a:ext cx="4038600" cy="3849291"/>
          </a:xfrm>
        </p:spPr>
        <p:txBody>
          <a:bodyPr/>
          <a:lstStyle/>
          <a:p>
            <a:r>
              <a:rPr lang="en-US" dirty="0">
                <a:solidFill>
                  <a:srgbClr val="000066"/>
                </a:solidFill>
                <a:effectLst>
                  <a:outerShdw blurRad="38100" dist="38100" dir="2700000" algn="tl">
                    <a:srgbClr val="000000">
                      <a:alpha val="43137"/>
                    </a:srgbClr>
                  </a:outerShdw>
                </a:effectLst>
              </a:rPr>
              <a:t>Tell parents in advance that photos will be taken with their child, and prepare for a crowd.</a:t>
            </a:r>
          </a:p>
          <a:p>
            <a:endParaRPr lang="en-US" dirty="0">
              <a:solidFill>
                <a:srgbClr val="000066"/>
              </a:solidFill>
            </a:endParaRPr>
          </a:p>
        </p:txBody>
      </p:sp>
      <p:pic>
        <p:nvPicPr>
          <p:cNvPr id="5" name="Picture 2" descr="http://www.hoopoekids.com/images/girls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362472"/>
            <a:ext cx="19050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http://www.laurellibrary.org/kidspage/images/par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320" y="3378597"/>
            <a:ext cx="1917700" cy="2686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http://www.makeitworkmom.com/wp-content/uploads/2009/07/mom-child-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208" y="3523059"/>
            <a:ext cx="24622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539269"/>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2048"/>
            <a:ext cx="8229600" cy="1143000"/>
          </a:xfrm>
        </p:spPr>
        <p:txBody>
          <a:bodyPr/>
          <a:lstStyle/>
          <a:p>
            <a:r>
              <a:rPr lang="en-US" b="1" dirty="0" smtClean="0">
                <a:solidFill>
                  <a:schemeClr val="bg1"/>
                </a:solidFill>
                <a:effectLst>
                  <a:outerShdw blurRad="38100" dist="38100" dir="2700000" algn="tl">
                    <a:srgbClr val="000000">
                      <a:alpha val="43137"/>
                    </a:srgbClr>
                  </a:outerShdw>
                </a:effectLst>
              </a:rPr>
              <a:t>Create a Parent’s Hall of Fame</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988840"/>
            <a:ext cx="4038600" cy="4137323"/>
          </a:xfrm>
        </p:spPr>
        <p:txBody>
          <a:bodyPr/>
          <a:lstStyle/>
          <a:p>
            <a:pPr>
              <a:defRPr/>
            </a:pPr>
            <a:r>
              <a:rPr lang="en-US" dirty="0">
                <a:solidFill>
                  <a:srgbClr val="000066"/>
                </a:solidFill>
                <a:effectLst>
                  <a:outerShdw blurRad="38100" dist="38100" dir="2700000" algn="tl">
                    <a:srgbClr val="000000">
                      <a:alpha val="43137"/>
                    </a:srgbClr>
                  </a:outerShdw>
                </a:effectLst>
              </a:rPr>
              <a:t>Everyone loves a </a:t>
            </a:r>
            <a:r>
              <a:rPr lang="en-US" dirty="0" smtClean="0">
                <a:solidFill>
                  <a:srgbClr val="000066"/>
                </a:solidFill>
                <a:effectLst>
                  <a:outerShdw blurRad="38100" dist="38100" dir="2700000" algn="tl">
                    <a:srgbClr val="000000">
                      <a:alpha val="43137"/>
                    </a:srgbClr>
                  </a:outerShdw>
                </a:effectLst>
              </a:rPr>
              <a:t>“</a:t>
            </a:r>
            <a:r>
              <a:rPr lang="en-US" dirty="0">
                <a:solidFill>
                  <a:srgbClr val="000066"/>
                </a:solidFill>
                <a:effectLst>
                  <a:outerShdw blurRad="38100" dist="38100" dir="2700000" algn="tl">
                    <a:srgbClr val="000000">
                      <a:alpha val="43137"/>
                    </a:srgbClr>
                  </a:outerShdw>
                </a:effectLst>
              </a:rPr>
              <a:t>pat on the back” every now then.</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This can be accomplished with a digital camera, color printer and Dollar Store frames.</a:t>
            </a:r>
          </a:p>
          <a:p>
            <a:endParaRPr lang="en-US" dirty="0"/>
          </a:p>
        </p:txBody>
      </p:sp>
      <p:pic>
        <p:nvPicPr>
          <p:cNvPr id="5" name="Picture 6" descr="Security Dads National Conferenc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44824"/>
            <a:ext cx="4176712" cy="3133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4572347" y="5085184"/>
            <a:ext cx="4464050" cy="366712"/>
          </a:xfrm>
          <a:prstGeom prst="rect">
            <a:avLst/>
          </a:prstGeom>
          <a:noFill/>
          <a:ln w="9525">
            <a:noFill/>
            <a:miter lim="800000"/>
            <a:headEnd/>
            <a:tailEnd/>
          </a:ln>
        </p:spPr>
        <p:txBody>
          <a:bodyPr>
            <a:spAutoFit/>
          </a:bodyPr>
          <a:lstStyle/>
          <a:p>
            <a:pPr algn="ctr">
              <a:spcBef>
                <a:spcPct val="50000"/>
              </a:spcBef>
              <a:defRPr/>
            </a:pPr>
            <a:r>
              <a:rPr lang="en-US" b="1" dirty="0">
                <a:solidFill>
                  <a:srgbClr val="C00000"/>
                </a:solidFill>
                <a:effectLst>
                  <a:outerShdw blurRad="38100" dist="38100" dir="2700000" algn="tl">
                    <a:srgbClr val="000000">
                      <a:alpha val="43137"/>
                    </a:srgbClr>
                  </a:outerShdw>
                </a:effectLst>
                <a:latin typeface="Arial" charset="0"/>
              </a:rPr>
              <a:t>Glen Oaks High School Security Dads</a:t>
            </a:r>
          </a:p>
        </p:txBody>
      </p:sp>
    </p:spTree>
    <p:extLst>
      <p:ext uri="{BB962C8B-B14F-4D97-AF65-F5344CB8AC3E}">
        <p14:creationId xmlns:p14="http://schemas.microsoft.com/office/powerpoint/2010/main" val="409676414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44624"/>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Showcase Your School’s</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Admin, Faculty &amp; Staff</a:t>
            </a:r>
            <a:endParaRPr lang="en-US"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normAutofit fontScale="70000" lnSpcReduction="20000"/>
          </a:bodyPr>
          <a:lstStyle/>
          <a:p>
            <a:pPr>
              <a:lnSpc>
                <a:spcPct val="80000"/>
              </a:lnSpc>
              <a:defRPr/>
            </a:pPr>
            <a:r>
              <a:rPr lang="en-US" dirty="0">
                <a:solidFill>
                  <a:srgbClr val="000066"/>
                </a:solidFill>
                <a:effectLst>
                  <a:outerShdw blurRad="38100" dist="38100" dir="2700000" algn="tl">
                    <a:srgbClr val="000000">
                      <a:alpha val="43137"/>
                    </a:srgbClr>
                  </a:outerShdw>
                </a:effectLst>
              </a:rPr>
              <a:t>Notify Admin, Faculty &amp; Staff in a timely manner for “Team Photo Day”</a:t>
            </a:r>
          </a:p>
          <a:p>
            <a:pPr>
              <a:lnSpc>
                <a:spcPct val="80000"/>
              </a:lnSpc>
              <a:defRPr/>
            </a:pPr>
            <a:endParaRPr lang="en-US" dirty="0">
              <a:solidFill>
                <a:srgbClr val="000066"/>
              </a:solidFill>
              <a:effectLst>
                <a:outerShdw blurRad="38100" dist="38100" dir="2700000" algn="tl">
                  <a:srgbClr val="000000">
                    <a:alpha val="43137"/>
                  </a:srgbClr>
                </a:outerShdw>
              </a:effectLst>
            </a:endParaRPr>
          </a:p>
          <a:p>
            <a:pPr>
              <a:lnSpc>
                <a:spcPct val="80000"/>
              </a:lnSpc>
              <a:defRPr/>
            </a:pPr>
            <a:r>
              <a:rPr lang="en-US" dirty="0">
                <a:solidFill>
                  <a:srgbClr val="C00000"/>
                </a:solidFill>
                <a:effectLst>
                  <a:outerShdw blurRad="38100" dist="38100" dir="2700000" algn="tl">
                    <a:srgbClr val="000000">
                      <a:alpha val="43137"/>
                    </a:srgbClr>
                  </a:outerShdw>
                </a:effectLst>
              </a:rPr>
              <a:t>Photos can be taken with a digital camera</a:t>
            </a:r>
          </a:p>
          <a:p>
            <a:pPr>
              <a:lnSpc>
                <a:spcPct val="80000"/>
              </a:lnSpc>
              <a:defRPr/>
            </a:pPr>
            <a:endParaRPr lang="en-US" dirty="0">
              <a:solidFill>
                <a:srgbClr val="000066"/>
              </a:solidFill>
              <a:effectLst>
                <a:outerShdw blurRad="38100" dist="38100" dir="2700000" algn="tl">
                  <a:srgbClr val="000000">
                    <a:alpha val="43137"/>
                  </a:srgbClr>
                </a:outerShdw>
              </a:effectLst>
            </a:endParaRPr>
          </a:p>
          <a:p>
            <a:pPr>
              <a:lnSpc>
                <a:spcPct val="80000"/>
              </a:lnSpc>
              <a:defRPr/>
            </a:pPr>
            <a:r>
              <a:rPr lang="en-US" dirty="0">
                <a:solidFill>
                  <a:srgbClr val="000066"/>
                </a:solidFill>
                <a:effectLst>
                  <a:outerShdw blurRad="38100" dist="38100" dir="2700000" algn="tl">
                    <a:srgbClr val="000000">
                      <a:alpha val="43137"/>
                    </a:srgbClr>
                  </a:outerShdw>
                </a:effectLst>
              </a:rPr>
              <a:t>Create a “Team Showcase”</a:t>
            </a:r>
          </a:p>
          <a:p>
            <a:pPr>
              <a:lnSpc>
                <a:spcPct val="80000"/>
              </a:lnSpc>
              <a:defRPr/>
            </a:pPr>
            <a:endParaRPr lang="en-US" dirty="0">
              <a:solidFill>
                <a:srgbClr val="C00000"/>
              </a:solidFill>
              <a:effectLst>
                <a:outerShdw blurRad="38100" dist="38100" dir="2700000" algn="tl">
                  <a:srgbClr val="000000">
                    <a:alpha val="43137"/>
                  </a:srgbClr>
                </a:outerShdw>
              </a:effectLst>
            </a:endParaRPr>
          </a:p>
          <a:p>
            <a:pPr>
              <a:lnSpc>
                <a:spcPct val="80000"/>
              </a:lnSpc>
              <a:defRPr/>
            </a:pPr>
            <a:r>
              <a:rPr lang="en-US" dirty="0">
                <a:solidFill>
                  <a:srgbClr val="000066"/>
                </a:solidFill>
                <a:effectLst>
                  <a:outerShdw blurRad="38100" dist="38100" dir="2700000" algn="tl">
                    <a:srgbClr val="000000">
                      <a:alpha val="43137"/>
                    </a:srgbClr>
                  </a:outerShdw>
                </a:effectLst>
              </a:rPr>
              <a:t>Print color photos</a:t>
            </a:r>
          </a:p>
          <a:p>
            <a:pPr>
              <a:lnSpc>
                <a:spcPct val="80000"/>
              </a:lnSpc>
              <a:defRPr/>
            </a:pPr>
            <a:endParaRPr lang="en-US" dirty="0">
              <a:solidFill>
                <a:srgbClr val="000066"/>
              </a:solidFill>
              <a:effectLst>
                <a:outerShdw blurRad="38100" dist="38100" dir="2700000" algn="tl">
                  <a:srgbClr val="000000">
                    <a:alpha val="43137"/>
                  </a:srgbClr>
                </a:outerShdw>
              </a:effectLst>
            </a:endParaRPr>
          </a:p>
          <a:p>
            <a:pPr>
              <a:lnSpc>
                <a:spcPct val="80000"/>
              </a:lnSpc>
              <a:defRPr/>
            </a:pPr>
            <a:r>
              <a:rPr lang="en-US" dirty="0">
                <a:solidFill>
                  <a:srgbClr val="000066"/>
                </a:solidFill>
                <a:effectLst>
                  <a:outerShdw blurRad="38100" dist="38100" dir="2700000" algn="tl">
                    <a:srgbClr val="000000">
                      <a:alpha val="43137"/>
                    </a:srgbClr>
                  </a:outerShdw>
                </a:effectLst>
              </a:rPr>
              <a:t>Identify “Team Members” accordingly</a:t>
            </a:r>
          </a:p>
          <a:p>
            <a:pPr>
              <a:lnSpc>
                <a:spcPct val="80000"/>
              </a:lnSpc>
              <a:defRPr/>
            </a:pPr>
            <a:endParaRPr lang="en-US" dirty="0">
              <a:solidFill>
                <a:srgbClr val="000066"/>
              </a:solidFill>
              <a:effectLst>
                <a:outerShdw blurRad="38100" dist="38100" dir="2700000" algn="tl">
                  <a:srgbClr val="000000">
                    <a:alpha val="43137"/>
                  </a:srgbClr>
                </a:outerShdw>
              </a:effectLst>
            </a:endParaRPr>
          </a:p>
          <a:p>
            <a:pPr>
              <a:lnSpc>
                <a:spcPct val="80000"/>
              </a:lnSpc>
              <a:defRPr/>
            </a:pPr>
            <a:r>
              <a:rPr lang="en-US" dirty="0">
                <a:solidFill>
                  <a:srgbClr val="C00000"/>
                </a:solidFill>
                <a:effectLst>
                  <a:outerShdw blurRad="38100" dist="38100" dir="2700000" algn="tl">
                    <a:srgbClr val="000000">
                      <a:alpha val="43137"/>
                    </a:srgbClr>
                  </a:outerShdw>
                </a:effectLst>
              </a:rPr>
              <a:t>Frame with $1.00 photo frames from your friendly neighborhood Dollar Store</a:t>
            </a:r>
            <a:r>
              <a:rPr lang="en-US" sz="1800" dirty="0">
                <a:solidFill>
                  <a:srgbClr val="C00000"/>
                </a:solidFill>
                <a:effectLst>
                  <a:outerShdw blurRad="38100" dist="38100" dir="2700000" algn="tl">
                    <a:srgbClr val="000000">
                      <a:alpha val="43137"/>
                    </a:srgbClr>
                  </a:outerShdw>
                </a:effectLst>
                <a:cs typeface="Arial" charset="0"/>
              </a:rPr>
              <a:t>®</a:t>
            </a:r>
            <a:r>
              <a:rPr lang="en-US" dirty="0">
                <a:solidFill>
                  <a:srgbClr val="C00000"/>
                </a:solidFill>
                <a:effectLst>
                  <a:outerShdw blurRad="38100" dist="38100" dir="2700000" algn="tl">
                    <a:srgbClr val="000000">
                      <a:alpha val="43137"/>
                    </a:srgbClr>
                  </a:outerShdw>
                </a:effectLst>
              </a:rPr>
              <a:t>, Dollar General</a:t>
            </a:r>
            <a:r>
              <a:rPr lang="en-US" sz="1600" dirty="0">
                <a:solidFill>
                  <a:srgbClr val="C00000"/>
                </a:solidFill>
                <a:effectLst>
                  <a:outerShdw blurRad="38100" dist="38100" dir="2700000" algn="tl">
                    <a:srgbClr val="000000">
                      <a:alpha val="43137"/>
                    </a:srgbClr>
                  </a:outerShdw>
                </a:effectLst>
                <a:cs typeface="Arial" charset="0"/>
              </a:rPr>
              <a:t>®</a:t>
            </a:r>
            <a:r>
              <a:rPr lang="en-US" dirty="0">
                <a:solidFill>
                  <a:srgbClr val="C00000"/>
                </a:solidFill>
                <a:effectLst>
                  <a:outerShdw blurRad="38100" dist="38100" dir="2700000" algn="tl">
                    <a:srgbClr val="000000">
                      <a:alpha val="43137"/>
                    </a:srgbClr>
                  </a:outerShdw>
                </a:effectLst>
              </a:rPr>
              <a:t>, Dollar Tree</a:t>
            </a:r>
            <a:r>
              <a:rPr lang="en-US" sz="1600" dirty="0">
                <a:solidFill>
                  <a:srgbClr val="C00000"/>
                </a:solidFill>
                <a:effectLst>
                  <a:outerShdw blurRad="38100" dist="38100" dir="2700000" algn="tl">
                    <a:srgbClr val="000000">
                      <a:alpha val="43137"/>
                    </a:srgbClr>
                  </a:outerShdw>
                </a:effectLst>
                <a:cs typeface="Arial" charset="0"/>
              </a:rPr>
              <a:t>®</a:t>
            </a:r>
            <a:r>
              <a:rPr lang="en-US" dirty="0">
                <a:solidFill>
                  <a:srgbClr val="C00000"/>
                </a:solidFill>
                <a:effectLst>
                  <a:outerShdw blurRad="38100" dist="38100" dir="2700000" algn="tl">
                    <a:srgbClr val="000000">
                      <a:alpha val="43137"/>
                    </a:srgbClr>
                  </a:outerShdw>
                </a:effectLst>
              </a:rPr>
              <a:t>, or whatever is your flavor.</a:t>
            </a:r>
          </a:p>
          <a:p>
            <a:endParaRPr lang="en-US" dirty="0"/>
          </a:p>
        </p:txBody>
      </p:sp>
      <p:pic>
        <p:nvPicPr>
          <p:cNvPr id="5" name="ClipArt Placeholder 6" descr="Dav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95263" y="2348880"/>
            <a:ext cx="1300163" cy="974725"/>
          </a:xfrm>
          <a:prstGeom prst="rect">
            <a:avLst/>
          </a:prstGeom>
          <a:ln w="3175">
            <a:solidFill>
              <a:srgbClr val="000000"/>
            </a:solidFill>
            <a:miter lim="800000"/>
            <a:headEnd/>
            <a:tailEnd/>
          </a:ln>
        </p:spPr>
      </p:pic>
      <p:pic>
        <p:nvPicPr>
          <p:cNvPr id="6" name="Picture 6" descr="Coll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348880"/>
            <a:ext cx="1295400" cy="971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Mitch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13" y="2348880"/>
            <a:ext cx="1295400" cy="973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descr="Corte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63" y="3501405"/>
            <a:ext cx="1295400" cy="971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Gadd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3501405"/>
            <a:ext cx="1295400" cy="971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0" descr="Dunb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13" y="3501405"/>
            <a:ext cx="1295400" cy="971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1" descr="Couvill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63" y="4653930"/>
            <a:ext cx="1295400" cy="971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2" descr="Guid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4653930"/>
            <a:ext cx="1295400" cy="971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3" descr="Whitfiel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13" y="4653930"/>
            <a:ext cx="1295400" cy="9715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61807"/>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8229600" cy="1143000"/>
          </a:xfrm>
        </p:spPr>
        <p:txBody>
          <a:bodyPr>
            <a:noAutofit/>
          </a:bodyPr>
          <a:lstStyle/>
          <a:p>
            <a:r>
              <a:rPr lang="en-US" sz="3600" b="1" dirty="0" smtClean="0">
                <a:solidFill>
                  <a:schemeClr val="bg1"/>
                </a:solidFill>
                <a:effectLst>
                  <a:outerShdw blurRad="38100" dist="38100" dir="2700000" algn="tl">
                    <a:srgbClr val="000000">
                      <a:alpha val="43137"/>
                    </a:srgbClr>
                  </a:outerShdw>
                </a:effectLst>
              </a:rPr>
              <a:t>Take the Faculty/Staff Showcase</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as Step Further</a:t>
            </a:r>
            <a:endParaRPr lang="en-US" sz="36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648200" y="2852564"/>
            <a:ext cx="4038600" cy="3273599"/>
          </a:xfrm>
        </p:spPr>
        <p:txBody>
          <a:bodyPr/>
          <a:lstStyle/>
          <a:p>
            <a:pPr>
              <a:defRPr/>
            </a:pPr>
            <a:r>
              <a:rPr lang="en-US" dirty="0">
                <a:solidFill>
                  <a:srgbClr val="000066"/>
                </a:solidFill>
                <a:effectLst>
                  <a:outerShdw blurRad="38100" dist="38100" dir="2700000" algn="tl">
                    <a:srgbClr val="000000">
                      <a:alpha val="43137"/>
                    </a:srgbClr>
                  </a:outerShdw>
                </a:effectLst>
              </a:rPr>
              <a:t>Personalize classroom door signs</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Be Creative!</a:t>
            </a:r>
          </a:p>
          <a:p>
            <a:endParaRPr lang="en-US" dirty="0">
              <a:solidFill>
                <a:srgbClr val="000066"/>
              </a:solidFill>
            </a:endParaRPr>
          </a:p>
        </p:txBody>
      </p:sp>
      <p:sp>
        <p:nvSpPr>
          <p:cNvPr id="5" name="Rounded Rectangle 4"/>
          <p:cNvSpPr/>
          <p:nvPr/>
        </p:nvSpPr>
        <p:spPr>
          <a:xfrm>
            <a:off x="683568" y="2204864"/>
            <a:ext cx="3600450" cy="4392612"/>
          </a:xfrm>
          <a:prstGeom prst="roundRect">
            <a:avLst/>
          </a:prstGeom>
          <a:solidFill>
            <a:srgbClr val="FFC00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Marlon Cousin_October 20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0068" y="2852564"/>
            <a:ext cx="1241425" cy="180022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jag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8968" y="4908376"/>
            <a:ext cx="10810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outhern jaguars 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268" y="5876751"/>
            <a:ext cx="24479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04293" y="2276301"/>
            <a:ext cx="2159000" cy="523875"/>
          </a:xfrm>
          <a:prstGeom prst="rect">
            <a:avLst/>
          </a:prstGeom>
          <a:noFill/>
        </p:spPr>
        <p:txBody>
          <a:bodyPr>
            <a:spAutoFit/>
          </a:bodyPr>
          <a:lstStyle/>
          <a:p>
            <a:pPr algn="ctr">
              <a:defRPr/>
            </a:pPr>
            <a:r>
              <a:rPr lang="en-US" sz="1400" b="1" dirty="0">
                <a:solidFill>
                  <a:srgbClr val="0070C0"/>
                </a:solidFill>
                <a:effectLst>
                  <a:outerShdw blurRad="38100" dist="38100" dir="2700000" algn="tl">
                    <a:srgbClr val="000000">
                      <a:alpha val="43137"/>
                    </a:srgbClr>
                  </a:outerShdw>
                </a:effectLst>
                <a:latin typeface="Arial" charset="0"/>
              </a:rPr>
              <a:t>Marlon Cousin, M.Ed.</a:t>
            </a:r>
          </a:p>
          <a:p>
            <a:pPr algn="ctr">
              <a:defRPr/>
            </a:pPr>
            <a:r>
              <a:rPr lang="en-US" sz="1400" b="1" dirty="0">
                <a:solidFill>
                  <a:srgbClr val="0070C0"/>
                </a:solidFill>
                <a:effectLst>
                  <a:outerShdw blurRad="38100" dist="38100" dir="2700000" algn="tl">
                    <a:srgbClr val="000000">
                      <a:alpha val="43137"/>
                    </a:srgbClr>
                  </a:outerShdw>
                </a:effectLst>
                <a:latin typeface="Arial" charset="0"/>
              </a:rPr>
              <a:t>Class of 2000</a:t>
            </a:r>
          </a:p>
        </p:txBody>
      </p:sp>
      <p:sp>
        <p:nvSpPr>
          <p:cNvPr id="12" name="Rounded Rectangle 11"/>
          <p:cNvSpPr/>
          <p:nvPr/>
        </p:nvSpPr>
        <p:spPr>
          <a:xfrm>
            <a:off x="895204" y="3429000"/>
            <a:ext cx="720725" cy="52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99468" y="3428826"/>
            <a:ext cx="720725" cy="522288"/>
          </a:xfrm>
          <a:prstGeom prst="rect">
            <a:avLst/>
          </a:prstGeom>
          <a:noFill/>
        </p:spPr>
        <p:txBody>
          <a:bodyPr>
            <a:spAutoFit/>
          </a:bodyPr>
          <a:lstStyle/>
          <a:p>
            <a:pPr algn="ctr">
              <a:defRPr/>
            </a:pPr>
            <a:r>
              <a:rPr lang="en-US" sz="1400" b="1" dirty="0">
                <a:solidFill>
                  <a:schemeClr val="bg1"/>
                </a:solidFill>
                <a:effectLst>
                  <a:outerShdw blurRad="38100" dist="38100" dir="2700000" algn="tl">
                    <a:srgbClr val="000000">
                      <a:alpha val="43137"/>
                    </a:srgbClr>
                  </a:outerShdw>
                </a:effectLst>
                <a:latin typeface="Arial" charset="0"/>
              </a:rPr>
              <a:t>Room</a:t>
            </a:r>
          </a:p>
          <a:p>
            <a:pPr algn="ctr">
              <a:defRPr/>
            </a:pPr>
            <a:r>
              <a:rPr lang="en-US" sz="1400" b="1" dirty="0">
                <a:solidFill>
                  <a:schemeClr val="bg1"/>
                </a:solidFill>
                <a:effectLst>
                  <a:outerShdw blurRad="38100" dist="38100" dir="2700000" algn="tl">
                    <a:srgbClr val="000000">
                      <a:alpha val="43137"/>
                    </a:srgbClr>
                  </a:outerShdw>
                </a:effectLst>
                <a:latin typeface="Arial" charset="0"/>
              </a:rPr>
              <a:t>213</a:t>
            </a:r>
          </a:p>
        </p:txBody>
      </p:sp>
    </p:spTree>
    <p:extLst>
      <p:ext uri="{BB962C8B-B14F-4D97-AF65-F5344CB8AC3E}">
        <p14:creationId xmlns:p14="http://schemas.microsoft.com/office/powerpoint/2010/main" val="2856432482"/>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44624"/>
            <a:ext cx="8229600" cy="1143000"/>
          </a:xfrm>
        </p:spPr>
        <p:txBody>
          <a:bodyPr>
            <a:normAutofit/>
          </a:bodyPr>
          <a:lstStyle/>
          <a:p>
            <a:r>
              <a:rPr lang="en-US" sz="6600" b="1" dirty="0" smtClean="0">
                <a:solidFill>
                  <a:schemeClr val="bg1"/>
                </a:solidFill>
                <a:effectLst>
                  <a:outerShdw blurRad="38100" dist="38100" dir="2700000" algn="tl">
                    <a:srgbClr val="000000">
                      <a:alpha val="43137"/>
                    </a:srgbClr>
                  </a:outerShdw>
                </a:effectLst>
              </a:rPr>
              <a:t>“Resource Bags”</a:t>
            </a:r>
            <a:endParaRPr lang="en-US" sz="66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normAutofit lnSpcReduction="10000"/>
          </a:bodyPr>
          <a:lstStyle/>
          <a:p>
            <a:pPr>
              <a:defRPr/>
            </a:pPr>
            <a:r>
              <a:rPr lang="en-US" dirty="0">
                <a:solidFill>
                  <a:srgbClr val="000066"/>
                </a:solidFill>
                <a:effectLst>
                  <a:outerShdw blurRad="38100" dist="38100" dir="2700000" algn="tl">
                    <a:srgbClr val="000000">
                      <a:alpha val="43137"/>
                    </a:srgbClr>
                  </a:outerShdw>
                </a:effectLst>
              </a:rPr>
              <a:t>Try sending home “Resource Bags” filled with games, videos, reading materials and instructions on specific activities parents can do with children at home.</a:t>
            </a:r>
          </a:p>
          <a:p>
            <a:pPr>
              <a:defRPr/>
            </a:pPr>
            <a:endParaRPr lang="en-US" dirty="0">
              <a:effectLst>
                <a:outerShdw blurRad="38100" dist="38100" dir="2700000" algn="tl">
                  <a:srgbClr val="000000">
                    <a:alpha val="43137"/>
                  </a:srgbClr>
                </a:outerShdw>
              </a:effectLst>
            </a:endParaRPr>
          </a:p>
          <a:p>
            <a:pPr>
              <a:defRPr/>
            </a:pPr>
            <a:r>
              <a:rPr lang="en-US" dirty="0">
                <a:solidFill>
                  <a:srgbClr val="006600"/>
                </a:solidFill>
                <a:effectLst>
                  <a:outerShdw blurRad="38100" dist="38100" dir="2700000" algn="tl">
                    <a:srgbClr val="000000">
                      <a:alpha val="43137"/>
                    </a:srgbClr>
                  </a:outerShdw>
                </a:effectLst>
              </a:rPr>
              <a:t>You will find them to be very popular!</a:t>
            </a:r>
          </a:p>
          <a:p>
            <a:endParaRPr lang="en-US" dirty="0"/>
          </a:p>
        </p:txBody>
      </p:sp>
      <p:pic>
        <p:nvPicPr>
          <p:cNvPr id="5" name="Picture 2" descr="http://k2printables.com/images/back_to_school/goody_ba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7544" y="2348880"/>
            <a:ext cx="1993900" cy="3132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http://www.schoolresourcestore.com/images/edu/med/nu/CD_180000_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694" y="4507880"/>
            <a:ext cx="2263775"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earning Resources Pretend &amp; Play Little Learners Backp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494" y="2348880"/>
            <a:ext cx="1457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808466"/>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Family Movie Night</a:t>
            </a:r>
            <a:endParaRPr lang="en-US" sz="60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normAutofit fontScale="92500" lnSpcReduction="20000"/>
          </a:bodyPr>
          <a:lstStyle/>
          <a:p>
            <a:pPr>
              <a:defRPr/>
            </a:pPr>
            <a:r>
              <a:rPr lang="en-US" dirty="0">
                <a:solidFill>
                  <a:srgbClr val="000066"/>
                </a:solidFill>
                <a:effectLst>
                  <a:outerShdw blurRad="38100" dist="38100" dir="2700000" algn="tl">
                    <a:srgbClr val="000000">
                      <a:alpha val="43137"/>
                    </a:srgbClr>
                  </a:outerShdw>
                </a:effectLst>
              </a:rPr>
              <a:t>Utilize “Family Movie Night” as a behavior incentive in conjunction with PBIS</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C00000"/>
                </a:solidFill>
                <a:effectLst>
                  <a:outerShdw blurRad="38100" dist="38100" dir="2700000" algn="tl">
                    <a:srgbClr val="000000">
                      <a:alpha val="43137"/>
                    </a:srgbClr>
                  </a:outerShdw>
                </a:effectLst>
              </a:rPr>
              <a:t>Show family appropriate movies in the school auditorium once a month</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Once you get parents on campus—Seize the Moment! </a:t>
            </a:r>
          </a:p>
          <a:p>
            <a:endParaRPr lang="en-US" dirty="0">
              <a:solidFill>
                <a:srgbClr val="000066"/>
              </a:solidFill>
            </a:endParaRPr>
          </a:p>
        </p:txBody>
      </p:sp>
      <p:pic>
        <p:nvPicPr>
          <p:cNvPr id="5" name="Picture 2" descr="spotligh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4149725" cy="417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Box 5"/>
          <p:cNvSpPr txBox="1"/>
          <p:nvPr/>
        </p:nvSpPr>
        <p:spPr>
          <a:xfrm>
            <a:off x="778569" y="4221088"/>
            <a:ext cx="3095625" cy="1169987"/>
          </a:xfrm>
          <a:prstGeom prst="rect">
            <a:avLst/>
          </a:prstGeom>
          <a:noFill/>
        </p:spPr>
        <p:txBody>
          <a:bodyPr>
            <a:spAutoFit/>
          </a:bodyPr>
          <a:lstStyle/>
          <a:p>
            <a:pPr algn="ctr">
              <a:defRPr/>
            </a:pPr>
            <a:r>
              <a:rPr lang="en-US" sz="1400" b="1" dirty="0" smtClean="0">
                <a:effectLst>
                  <a:outerShdw blurRad="38100" dist="38100" dir="2700000" algn="tl">
                    <a:srgbClr val="000000">
                      <a:alpha val="43137"/>
                    </a:srgbClr>
                  </a:outerShdw>
                </a:effectLst>
                <a:latin typeface="Arial" charset="0"/>
              </a:rPr>
              <a:t>Jackson Bayou </a:t>
            </a:r>
            <a:r>
              <a:rPr lang="en-US" sz="1400" b="1" dirty="0">
                <a:effectLst>
                  <a:outerShdw blurRad="38100" dist="38100" dir="2700000" algn="tl">
                    <a:srgbClr val="000000">
                      <a:alpha val="43137"/>
                    </a:srgbClr>
                  </a:outerShdw>
                </a:effectLst>
                <a:latin typeface="Arial" charset="0"/>
              </a:rPr>
              <a:t>Elementary</a:t>
            </a:r>
          </a:p>
          <a:p>
            <a:pPr algn="ctr">
              <a:defRPr/>
            </a:pPr>
            <a:r>
              <a:rPr lang="en-US" sz="1400" b="1" dirty="0">
                <a:effectLst>
                  <a:outerShdw blurRad="38100" dist="38100" dir="2700000" algn="tl">
                    <a:srgbClr val="000000">
                      <a:alpha val="43137"/>
                    </a:srgbClr>
                  </a:outerShdw>
                </a:effectLst>
                <a:latin typeface="Arial" charset="0"/>
              </a:rPr>
              <a:t>presents</a:t>
            </a:r>
          </a:p>
          <a:p>
            <a:pPr algn="ctr">
              <a:defRPr/>
            </a:pPr>
            <a:r>
              <a:rPr lang="en-US" sz="1400" b="1" dirty="0">
                <a:effectLst>
                  <a:outerShdw blurRad="38100" dist="38100" dir="2700000" algn="tl">
                    <a:srgbClr val="000000">
                      <a:alpha val="43137"/>
                    </a:srgbClr>
                  </a:outerShdw>
                </a:effectLst>
                <a:latin typeface="Arial" charset="0"/>
              </a:rPr>
              <a:t>“Family Movie Night”</a:t>
            </a:r>
          </a:p>
          <a:p>
            <a:pPr algn="ctr">
              <a:defRPr/>
            </a:pPr>
            <a:r>
              <a:rPr lang="en-US" sz="1400" b="1" dirty="0">
                <a:effectLst>
                  <a:outerShdw blurRad="38100" dist="38100" dir="2700000" algn="tl">
                    <a:srgbClr val="000000">
                      <a:alpha val="43137"/>
                    </a:srgbClr>
                  </a:outerShdw>
                </a:effectLst>
                <a:latin typeface="Arial" charset="0"/>
              </a:rPr>
              <a:t>Feature Movie of the Month</a:t>
            </a:r>
          </a:p>
          <a:p>
            <a:pPr algn="ctr">
              <a:defRPr/>
            </a:pPr>
            <a:r>
              <a:rPr lang="en-US" sz="1400" b="1" dirty="0">
                <a:effectLst>
                  <a:outerShdw blurRad="38100" dist="38100" dir="2700000" algn="tl">
                    <a:srgbClr val="000000">
                      <a:alpha val="43137"/>
                    </a:srgbClr>
                  </a:outerShdw>
                </a:effectLst>
                <a:latin typeface="Arial" charset="0"/>
              </a:rPr>
              <a:t>Cars 2</a:t>
            </a:r>
          </a:p>
        </p:txBody>
      </p:sp>
    </p:spTree>
    <p:extLst>
      <p:ext uri="{BB962C8B-B14F-4D97-AF65-F5344CB8AC3E}">
        <p14:creationId xmlns:p14="http://schemas.microsoft.com/office/powerpoint/2010/main" val="230410076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4624"/>
            <a:ext cx="8229600" cy="11430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Differentiated Outreach Plan</a:t>
            </a:r>
            <a:endParaRPr lang="en-US" sz="40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427984" y="1472432"/>
            <a:ext cx="4536504" cy="5124920"/>
          </a:xfrm>
        </p:spPr>
        <p:txBody>
          <a:bodyPr>
            <a:normAutofit/>
          </a:bodyPr>
          <a:lstStyle/>
          <a:p>
            <a:r>
              <a:rPr lang="en-US" dirty="0">
                <a:solidFill>
                  <a:srgbClr val="000066"/>
                </a:solidFill>
                <a:effectLst>
                  <a:outerShdw blurRad="38100" dist="38100" dir="2700000" algn="tl">
                    <a:srgbClr val="000000">
                      <a:alpha val="43137"/>
                    </a:srgbClr>
                  </a:outerShdw>
                </a:effectLst>
              </a:rPr>
              <a:t>Create a culture of comfort for families</a:t>
            </a:r>
          </a:p>
          <a:p>
            <a:r>
              <a:rPr lang="en-US" dirty="0">
                <a:solidFill>
                  <a:srgbClr val="C00000"/>
                </a:solidFill>
                <a:effectLst>
                  <a:outerShdw blurRad="38100" dist="38100" dir="2700000" algn="tl">
                    <a:srgbClr val="000000">
                      <a:alpha val="43137"/>
                    </a:srgbClr>
                  </a:outerShdw>
                </a:effectLst>
              </a:rPr>
              <a:t>Change mindset of HOW we meet parents</a:t>
            </a:r>
          </a:p>
          <a:p>
            <a:r>
              <a:rPr lang="en-US" dirty="0">
                <a:solidFill>
                  <a:srgbClr val="000066"/>
                </a:solidFill>
                <a:effectLst>
                  <a:outerShdw blurRad="38100" dist="38100" dir="2700000" algn="tl">
                    <a:srgbClr val="000000">
                      <a:alpha val="43137"/>
                    </a:srgbClr>
                  </a:outerShdw>
                </a:effectLst>
              </a:rPr>
              <a:t>Think about THEIR needs</a:t>
            </a:r>
          </a:p>
          <a:p>
            <a:r>
              <a:rPr lang="en-US" dirty="0">
                <a:solidFill>
                  <a:srgbClr val="C00000"/>
                </a:solidFill>
                <a:effectLst>
                  <a:outerShdw blurRad="38100" dist="38100" dir="2700000" algn="tl">
                    <a:srgbClr val="000000">
                      <a:alpha val="43137"/>
                    </a:srgbClr>
                  </a:outerShdw>
                </a:effectLst>
              </a:rPr>
              <a:t>Go into the community and build relationships</a:t>
            </a:r>
          </a:p>
          <a:p>
            <a:r>
              <a:rPr lang="en-US" dirty="0">
                <a:solidFill>
                  <a:srgbClr val="000066"/>
                </a:solidFill>
                <a:effectLst>
                  <a:outerShdw blurRad="38100" dist="38100" dir="2700000" algn="tl">
                    <a:srgbClr val="000000">
                      <a:alpha val="43137"/>
                    </a:srgbClr>
                  </a:outerShdw>
                </a:effectLst>
              </a:rPr>
              <a:t>Increase Communication</a:t>
            </a:r>
          </a:p>
          <a:p>
            <a:r>
              <a:rPr lang="en-US" dirty="0">
                <a:solidFill>
                  <a:srgbClr val="C00000"/>
                </a:solidFill>
                <a:effectLst>
                  <a:outerShdw blurRad="38100" dist="38100" dir="2700000" algn="tl">
                    <a:srgbClr val="000000">
                      <a:alpha val="43137"/>
                    </a:srgbClr>
                  </a:outerShdw>
                </a:effectLst>
              </a:rPr>
              <a:t>Consider “Off Campus” activities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365104"/>
            <a:ext cx="2592288" cy="194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1708063"/>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0389409"/>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3760"/>
            <a:ext cx="8229600" cy="1143000"/>
          </a:xfrm>
        </p:spPr>
        <p:txBody>
          <a:bodyPr>
            <a:noAutofit/>
          </a:bodyPr>
          <a:lstStyle/>
          <a:p>
            <a:r>
              <a:rPr lang="en-US" sz="3600" b="1" dirty="0" smtClean="0">
                <a:solidFill>
                  <a:schemeClr val="bg1"/>
                </a:solidFill>
                <a:effectLst>
                  <a:outerShdw blurRad="38100" dist="38100" dir="2700000" algn="tl">
                    <a:srgbClr val="000000">
                      <a:alpha val="43137"/>
                    </a:srgbClr>
                  </a:outerShdw>
                </a:effectLst>
              </a:rPr>
              <a:t>Topics Parents Want to Discuss</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and Gain Knowledge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204864"/>
            <a:ext cx="8507288" cy="3921299"/>
          </a:xfrm>
        </p:spPr>
        <p:txBody>
          <a:bodyPr>
            <a:normAutofit lnSpcReduction="10000"/>
          </a:bodyPr>
          <a:lstStyle/>
          <a:p>
            <a:r>
              <a:rPr lang="en-US" altLang="en-US" sz="3200" dirty="0">
                <a:solidFill>
                  <a:srgbClr val="000066"/>
                </a:solidFill>
                <a:effectLst>
                  <a:outerShdw blurRad="38100" dist="38100" dir="2700000" algn="tl">
                    <a:srgbClr val="000000">
                      <a:alpha val="43137"/>
                    </a:srgbClr>
                  </a:outerShdw>
                </a:effectLst>
              </a:rPr>
              <a:t>“</a:t>
            </a:r>
            <a:r>
              <a:rPr lang="en-US" altLang="en-US" sz="2400" dirty="0">
                <a:solidFill>
                  <a:srgbClr val="000066"/>
                </a:solidFill>
                <a:effectLst>
                  <a:outerShdw blurRad="38100" dist="38100" dir="2700000" algn="tl">
                    <a:srgbClr val="000000">
                      <a:alpha val="43137"/>
                    </a:srgbClr>
                  </a:outerShdw>
                </a:effectLst>
              </a:rPr>
              <a:t>How to Talk So Kids Will Listen and Listen So Kids Will Talk”</a:t>
            </a:r>
          </a:p>
          <a:p>
            <a:r>
              <a:rPr lang="en-US" altLang="en-US" dirty="0">
                <a:solidFill>
                  <a:srgbClr val="C00000"/>
                </a:solidFill>
                <a:effectLst>
                  <a:outerShdw blurRad="38100" dist="38100" dir="2700000" algn="tl">
                    <a:srgbClr val="000000">
                      <a:alpha val="43137"/>
                    </a:srgbClr>
                  </a:outerShdw>
                </a:effectLst>
              </a:rPr>
              <a:t>“Dealing with Divorce”</a:t>
            </a:r>
          </a:p>
          <a:p>
            <a:r>
              <a:rPr lang="en-US" altLang="en-US" dirty="0">
                <a:solidFill>
                  <a:srgbClr val="000066"/>
                </a:solidFill>
                <a:effectLst>
                  <a:outerShdw blurRad="38100" dist="38100" dir="2700000" algn="tl">
                    <a:srgbClr val="000000">
                      <a:alpha val="43137"/>
                    </a:srgbClr>
                  </a:outerShdw>
                </a:effectLst>
              </a:rPr>
              <a:t>“Mastering Math Facts”</a:t>
            </a:r>
          </a:p>
          <a:p>
            <a:r>
              <a:rPr lang="en-US" altLang="en-US" dirty="0">
                <a:solidFill>
                  <a:srgbClr val="C00000"/>
                </a:solidFill>
                <a:effectLst>
                  <a:outerShdw blurRad="38100" dist="38100" dir="2700000" algn="tl">
                    <a:srgbClr val="000000">
                      <a:alpha val="43137"/>
                    </a:srgbClr>
                  </a:outerShdw>
                </a:effectLst>
              </a:rPr>
              <a:t>“Talking with Kids About Sex”</a:t>
            </a:r>
          </a:p>
          <a:p>
            <a:r>
              <a:rPr lang="en-US" altLang="en-US" dirty="0">
                <a:solidFill>
                  <a:srgbClr val="000066"/>
                </a:solidFill>
                <a:effectLst>
                  <a:outerShdw blurRad="38100" dist="38100" dir="2700000" algn="tl">
                    <a:srgbClr val="000000">
                      <a:alpha val="43137"/>
                    </a:srgbClr>
                  </a:outerShdw>
                </a:effectLst>
              </a:rPr>
              <a:t>“How to Handle Discipline”</a:t>
            </a:r>
          </a:p>
          <a:p>
            <a:r>
              <a:rPr lang="en-US" altLang="en-US" dirty="0">
                <a:solidFill>
                  <a:srgbClr val="C00000"/>
                </a:solidFill>
                <a:effectLst>
                  <a:outerShdw blurRad="38100" dist="38100" dir="2700000" algn="tl">
                    <a:srgbClr val="000000">
                      <a:alpha val="43137"/>
                    </a:srgbClr>
                  </a:outerShdw>
                </a:effectLst>
              </a:rPr>
              <a:t>“</a:t>
            </a:r>
            <a:r>
              <a:rPr lang="en-US" altLang="en-US" sz="2400" dirty="0">
                <a:solidFill>
                  <a:srgbClr val="C00000"/>
                </a:solidFill>
                <a:effectLst>
                  <a:outerShdw blurRad="38100" dist="38100" dir="2700000" algn="tl">
                    <a:srgbClr val="000000">
                      <a:alpha val="43137"/>
                    </a:srgbClr>
                  </a:outerShdw>
                </a:effectLst>
              </a:rPr>
              <a:t>Proven Study Skills You Can Teach Your Child”</a:t>
            </a:r>
          </a:p>
          <a:p>
            <a:r>
              <a:rPr lang="en-US" altLang="en-US" sz="2400" dirty="0">
                <a:solidFill>
                  <a:srgbClr val="000066"/>
                </a:solidFill>
                <a:effectLst>
                  <a:outerShdw blurRad="38100" dist="38100" dir="2700000" algn="tl">
                    <a:srgbClr val="000000">
                      <a:alpha val="43137"/>
                    </a:srgbClr>
                  </a:outerShdw>
                </a:effectLst>
              </a:rPr>
              <a:t>“Helping Your Child Survive First Grade (middle school, or whatever)”</a:t>
            </a:r>
          </a:p>
          <a:p>
            <a:endParaRPr lang="en-US" altLang="en-US" sz="1800" b="1" dirty="0"/>
          </a:p>
          <a:p>
            <a:endParaRPr lang="en-US" dirty="0"/>
          </a:p>
        </p:txBody>
      </p:sp>
    </p:spTree>
    <p:extLst>
      <p:ext uri="{BB962C8B-B14F-4D97-AF65-F5344CB8AC3E}">
        <p14:creationId xmlns:p14="http://schemas.microsoft.com/office/powerpoint/2010/main" val="3892526771"/>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44624"/>
            <a:ext cx="8229600" cy="1143000"/>
          </a:xfrm>
        </p:spPr>
        <p:txBody>
          <a:bodyPr>
            <a:normAutofit/>
          </a:bodyPr>
          <a:lstStyle/>
          <a:p>
            <a:r>
              <a:rPr lang="en-US" sz="5400" b="1" dirty="0">
                <a:solidFill>
                  <a:schemeClr val="bg1"/>
                </a:solidFill>
                <a:effectLst>
                  <a:outerShdw blurRad="38100" dist="38100" dir="2700000" algn="tl">
                    <a:srgbClr val="000000">
                      <a:alpha val="43137"/>
                    </a:srgbClr>
                  </a:outerShdw>
                </a:effectLst>
              </a:rPr>
              <a:t>Family Literacy Night</a:t>
            </a:r>
            <a:endParaRPr lang="en-US" sz="5400" dirty="0">
              <a:solidFill>
                <a:schemeClr val="bg1"/>
              </a:solidFill>
            </a:endParaRPr>
          </a:p>
        </p:txBody>
      </p:sp>
      <p:sp>
        <p:nvSpPr>
          <p:cNvPr id="4" name="Content Placeholder 3"/>
          <p:cNvSpPr>
            <a:spLocks noGrp="1"/>
          </p:cNvSpPr>
          <p:nvPr>
            <p:ph sz="half" idx="2"/>
          </p:nvPr>
        </p:nvSpPr>
        <p:spPr>
          <a:xfrm>
            <a:off x="4648200" y="1600200"/>
            <a:ext cx="4038600" cy="4997152"/>
          </a:xfrm>
        </p:spPr>
        <p:txBody>
          <a:bodyPr>
            <a:normAutofit/>
          </a:bodyPr>
          <a:lstStyle/>
          <a:p>
            <a:pPr>
              <a:defRPr/>
            </a:pPr>
            <a:r>
              <a:rPr lang="en-US" sz="2000" dirty="0">
                <a:solidFill>
                  <a:srgbClr val="000066"/>
                </a:solidFill>
                <a:effectLst>
                  <a:outerShdw blurRad="38100" dist="38100" dir="2700000" algn="tl">
                    <a:srgbClr val="C0C0C0"/>
                  </a:outerShdw>
                </a:effectLst>
              </a:rPr>
              <a:t>Promotes the involvement of parents and extended family members in the child’s educational programs and the development of literacy.</a:t>
            </a:r>
          </a:p>
          <a:p>
            <a:pPr>
              <a:defRPr/>
            </a:pPr>
            <a:endParaRPr lang="en-US" sz="1800" dirty="0">
              <a:effectLst>
                <a:outerShdw blurRad="38100" dist="38100" dir="2700000" algn="tl">
                  <a:srgbClr val="C0C0C0"/>
                </a:outerShdw>
              </a:effectLst>
            </a:endParaRPr>
          </a:p>
          <a:p>
            <a:pPr>
              <a:defRPr/>
            </a:pPr>
            <a:r>
              <a:rPr lang="en-US" sz="1600" b="1" dirty="0">
                <a:solidFill>
                  <a:srgbClr val="000066"/>
                </a:solidFill>
                <a:effectLst>
                  <a:outerShdw blurRad="38100" dist="38100" dir="2700000" algn="tl">
                    <a:srgbClr val="C0C0C0"/>
                  </a:outerShdw>
                </a:effectLst>
              </a:rPr>
              <a:t>4 COMPONENTS OF FAMILY LITERACY:</a:t>
            </a:r>
          </a:p>
          <a:p>
            <a:pPr lvl="1">
              <a:buFontTx/>
              <a:buAutoNum type="arabicPeriod"/>
              <a:defRPr/>
            </a:pPr>
            <a:r>
              <a:rPr lang="en-US" sz="1400" dirty="0">
                <a:solidFill>
                  <a:srgbClr val="000066"/>
                </a:solidFill>
                <a:effectLst>
                  <a:outerShdw blurRad="38100" dist="38100" dir="2700000" algn="tl">
                    <a:srgbClr val="C0C0C0"/>
                  </a:outerShdw>
                </a:effectLst>
              </a:rPr>
              <a:t>Interactive literacy activities between parents and their children.</a:t>
            </a:r>
          </a:p>
          <a:p>
            <a:pPr lvl="1">
              <a:buFontTx/>
              <a:buAutoNum type="arabicPeriod"/>
              <a:defRPr/>
            </a:pPr>
            <a:r>
              <a:rPr lang="en-US" sz="1400" dirty="0">
                <a:solidFill>
                  <a:srgbClr val="C00000"/>
                </a:solidFill>
                <a:effectLst>
                  <a:outerShdw blurRad="38100" dist="38100" dir="2700000" algn="tl">
                    <a:srgbClr val="C0C0C0"/>
                  </a:outerShdw>
                </a:effectLst>
              </a:rPr>
              <a:t>Training for parents on how to be a primary teacher for their children and full partners in the education of their children.</a:t>
            </a:r>
          </a:p>
          <a:p>
            <a:pPr lvl="1">
              <a:buFontTx/>
              <a:buAutoNum type="arabicPeriod"/>
              <a:defRPr/>
            </a:pPr>
            <a:r>
              <a:rPr lang="en-US" sz="1400" dirty="0">
                <a:solidFill>
                  <a:srgbClr val="000066"/>
                </a:solidFill>
                <a:effectLst>
                  <a:outerShdw blurRad="38100" dist="38100" dir="2700000" algn="tl">
                    <a:srgbClr val="C0C0C0"/>
                  </a:outerShdw>
                </a:effectLst>
              </a:rPr>
              <a:t>Parent Literacy training that leads to self-sufficiency.</a:t>
            </a:r>
          </a:p>
          <a:p>
            <a:pPr lvl="1">
              <a:buFontTx/>
              <a:buAutoNum type="arabicPeriod"/>
              <a:defRPr/>
            </a:pPr>
            <a:r>
              <a:rPr lang="en-US" sz="1400" dirty="0">
                <a:solidFill>
                  <a:srgbClr val="C00000"/>
                </a:solidFill>
                <a:effectLst>
                  <a:outerShdw blurRad="38100" dist="38100" dir="2700000" algn="tl">
                    <a:srgbClr val="C0C0C0"/>
                  </a:outerShdw>
                </a:effectLst>
              </a:rPr>
              <a:t>An age appropriate education to prepare children for success in school and life experiences.</a:t>
            </a:r>
          </a:p>
          <a:p>
            <a:endParaRPr lang="en-US" sz="3200" dirty="0">
              <a:solidFill>
                <a:srgbClr val="000066"/>
              </a:solidFill>
            </a:endParaRPr>
          </a:p>
        </p:txBody>
      </p:sp>
      <p:pic>
        <p:nvPicPr>
          <p:cNvPr id="5" name="Picture 2" descr="http://www.newportwildcats.org/docs/_full_Literacy%20Night%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8993" y="2133277"/>
            <a:ext cx="3086100" cy="1219200"/>
          </a:xfrm>
          <a:prstGeom prst="rect">
            <a:avLst/>
          </a:prstGeom>
          <a:ln>
            <a:noFill/>
          </a:ln>
          <a:effectLst>
            <a:outerShdw blurRad="292100" dist="139700" dir="2700000" algn="tl" rotWithShape="0">
              <a:srgbClr val="333333">
                <a:alpha val="65000"/>
              </a:srgbClr>
            </a:outerShdw>
          </a:effectLst>
        </p:spPr>
      </p:pic>
      <p:pic>
        <p:nvPicPr>
          <p:cNvPr id="6" name="Picture 6" descr="http://www.lasalle2school.com/assets/images/photos/family-literacy-night-3-09-001_big.jpg"/>
          <p:cNvPicPr>
            <a:picLocks noChangeAspect="1" noChangeArrowheads="1"/>
          </p:cNvPicPr>
          <p:nvPr/>
        </p:nvPicPr>
        <p:blipFill>
          <a:blip r:embed="rId3"/>
          <a:srcRect/>
          <a:stretch>
            <a:fillRect/>
          </a:stretch>
        </p:blipFill>
        <p:spPr bwMode="auto">
          <a:xfrm>
            <a:off x="683568" y="3789040"/>
            <a:ext cx="3482975" cy="2617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69649"/>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44624"/>
            <a:ext cx="8229600" cy="1143000"/>
          </a:xfrm>
        </p:spPr>
        <p:txBody>
          <a:bodyPr>
            <a:normAutofit/>
          </a:bodyPr>
          <a:lstStyle/>
          <a:p>
            <a:r>
              <a:rPr lang="en-US" sz="5400" b="1" dirty="0">
                <a:solidFill>
                  <a:schemeClr val="bg1"/>
                </a:solidFill>
                <a:effectLst>
                  <a:outerShdw blurRad="38100" dist="38100" dir="2700000" algn="tl">
                    <a:srgbClr val="000000">
                      <a:alpha val="43137"/>
                    </a:srgbClr>
                  </a:outerShdw>
                </a:effectLst>
              </a:rPr>
              <a:t>Family </a:t>
            </a:r>
            <a:r>
              <a:rPr lang="en-US" sz="5400" b="1" dirty="0" smtClean="0">
                <a:solidFill>
                  <a:schemeClr val="bg1"/>
                </a:solidFill>
                <a:effectLst>
                  <a:outerShdw blurRad="38100" dist="38100" dir="2700000" algn="tl">
                    <a:srgbClr val="000000">
                      <a:alpha val="43137"/>
                    </a:srgbClr>
                  </a:outerShdw>
                </a:effectLst>
              </a:rPr>
              <a:t>Math </a:t>
            </a:r>
            <a:r>
              <a:rPr lang="en-US" sz="5400" b="1" dirty="0">
                <a:solidFill>
                  <a:schemeClr val="bg1"/>
                </a:solidFill>
                <a:effectLst>
                  <a:outerShdw blurRad="38100" dist="38100" dir="2700000" algn="tl">
                    <a:srgbClr val="000000">
                      <a:alpha val="43137"/>
                    </a:srgbClr>
                  </a:outerShdw>
                </a:effectLst>
              </a:rPr>
              <a:t>Night</a:t>
            </a:r>
            <a:endParaRPr lang="en-US" sz="5400" dirty="0">
              <a:solidFill>
                <a:schemeClr val="bg1"/>
              </a:solidFill>
            </a:endParaRPr>
          </a:p>
        </p:txBody>
      </p:sp>
      <p:sp>
        <p:nvSpPr>
          <p:cNvPr id="4" name="Content Placeholder 3"/>
          <p:cNvSpPr>
            <a:spLocks noGrp="1"/>
          </p:cNvSpPr>
          <p:nvPr>
            <p:ph sz="half" idx="2"/>
          </p:nvPr>
        </p:nvSpPr>
        <p:spPr>
          <a:xfrm>
            <a:off x="179512" y="2132856"/>
            <a:ext cx="4038600" cy="4997152"/>
          </a:xfrm>
        </p:spPr>
        <p:txBody>
          <a:bodyPr>
            <a:normAutofit/>
          </a:bodyPr>
          <a:lstStyle/>
          <a:p>
            <a:pPr>
              <a:defRPr/>
            </a:pPr>
            <a:r>
              <a:rPr lang="en-US" sz="2000" dirty="0">
                <a:solidFill>
                  <a:srgbClr val="002060"/>
                </a:solidFill>
                <a:effectLst>
                  <a:outerShdw blurRad="38100" dist="38100" dir="2700000" algn="tl">
                    <a:srgbClr val="000000">
                      <a:alpha val="43137"/>
                    </a:srgbClr>
                  </a:outerShdw>
                </a:effectLst>
              </a:rPr>
              <a:t>Family Math Night is a fun event for kids in elementary school and their parents.  It lets kids show off their math skills and introduces them to mathematical topics beyond their everyday schoolwork.</a:t>
            </a:r>
          </a:p>
          <a:p>
            <a:pPr>
              <a:defRPr/>
            </a:pPr>
            <a:endParaRPr lang="en-US" sz="2000" dirty="0">
              <a:solidFill>
                <a:schemeClr val="accent6">
                  <a:lumMod val="50000"/>
                </a:schemeClr>
              </a:solidFill>
              <a:effectLst>
                <a:outerShdw blurRad="38100" dist="38100" dir="2700000" algn="tl">
                  <a:srgbClr val="000000">
                    <a:alpha val="43137"/>
                  </a:srgbClr>
                </a:outerShdw>
              </a:effectLst>
            </a:endParaRPr>
          </a:p>
          <a:p>
            <a:pPr>
              <a:defRPr/>
            </a:pPr>
            <a:r>
              <a:rPr lang="en-US" sz="2000" dirty="0">
                <a:solidFill>
                  <a:srgbClr val="006600"/>
                </a:solidFill>
                <a:effectLst>
                  <a:outerShdw blurRad="38100" dist="38100" dir="2700000" algn="tl">
                    <a:srgbClr val="000000">
                      <a:alpha val="43137"/>
                    </a:srgbClr>
                  </a:outerShdw>
                </a:effectLst>
              </a:rPr>
              <a:t>Parents get to see what their children are learning in math and maybe learn something new about mathematics themselves.</a:t>
            </a:r>
          </a:p>
          <a:p>
            <a:endParaRPr lang="en-US" sz="3200" dirty="0">
              <a:solidFill>
                <a:srgbClr val="000066"/>
              </a:solidFill>
            </a:endParaRPr>
          </a:p>
        </p:txBody>
      </p:sp>
      <p:pic>
        <p:nvPicPr>
          <p:cNvPr id="7" name="Picture 2" descr="http://www.techteachers.com/mathweb/familymath/images/countm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04048" y="1220787"/>
            <a:ext cx="3519488" cy="2640013"/>
          </a:xfrm>
          <a:prstGeom prst="rect">
            <a:avLst/>
          </a:prstGeom>
          <a:noFill/>
        </p:spPr>
      </p:pic>
      <p:pic>
        <p:nvPicPr>
          <p:cNvPr id="8" name="Picture 4" descr="http://web.laregents.org/wp-content/uploads/2009/07/Family-Math-Night.jpg"/>
          <p:cNvPicPr>
            <a:picLocks noChangeAspect="1" noChangeArrowheads="1"/>
          </p:cNvPicPr>
          <p:nvPr/>
        </p:nvPicPr>
        <p:blipFill>
          <a:blip r:embed="rId3">
            <a:lum bright="10000"/>
          </a:blip>
          <a:srcRect/>
          <a:stretch>
            <a:fillRect/>
          </a:stretch>
        </p:blipFill>
        <p:spPr bwMode="auto">
          <a:xfrm>
            <a:off x="5060404" y="4005064"/>
            <a:ext cx="3406775" cy="2555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3836370"/>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16632"/>
            <a:ext cx="8229600" cy="1143000"/>
          </a:xfrm>
        </p:spPr>
        <p:txBody>
          <a:bodyPr>
            <a:normAutofit/>
          </a:bodyPr>
          <a:lstStyle/>
          <a:p>
            <a:r>
              <a:rPr lang="en-US" sz="5400" b="1" dirty="0" smtClean="0">
                <a:solidFill>
                  <a:schemeClr val="bg1"/>
                </a:solidFill>
                <a:effectLst>
                  <a:outerShdw blurRad="38100" dist="38100" dir="2700000" algn="tl">
                    <a:srgbClr val="000000">
                      <a:alpha val="43137"/>
                    </a:srgbClr>
                  </a:outerShdw>
                </a:effectLst>
              </a:rPr>
              <a:t>Student Demonstrations</a:t>
            </a:r>
            <a:endParaRPr lang="en-US" sz="54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lstStyle/>
          <a:p>
            <a:pPr>
              <a:defRPr/>
            </a:pPr>
            <a:r>
              <a:rPr lang="en-US" dirty="0">
                <a:solidFill>
                  <a:srgbClr val="000066"/>
                </a:solidFill>
                <a:effectLst>
                  <a:outerShdw blurRad="38100" dist="38100" dir="2700000" algn="tl">
                    <a:srgbClr val="000000">
                      <a:alpha val="43137"/>
                    </a:srgbClr>
                  </a:outerShdw>
                </a:effectLst>
              </a:rPr>
              <a:t>Include student demonstrations at school meetings-not everything has to be a student “performance”.</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Parents love to see their children in the spotlight!</a:t>
            </a:r>
          </a:p>
          <a:p>
            <a:endParaRPr lang="en-US" dirty="0"/>
          </a:p>
        </p:txBody>
      </p:sp>
      <p:pic>
        <p:nvPicPr>
          <p:cNvPr id="5" name="Picture 7"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9552" y="2204864"/>
            <a:ext cx="3692525" cy="2771775"/>
          </a:xfrm>
          <a:prstGeom prst="rect">
            <a:avLst/>
          </a:prstGeom>
          <a:ln>
            <a:noFill/>
          </a:ln>
          <a:effectLst>
            <a:outerShdw blurRad="292100" dist="139700" dir="2700000" algn="tl" rotWithShape="0">
              <a:srgbClr val="333333">
                <a:alpha val="65000"/>
              </a:srgbClr>
            </a:outerShdw>
          </a:effectLst>
        </p:spPr>
      </p:pic>
      <p:sp>
        <p:nvSpPr>
          <p:cNvPr id="6" name="WordArt 8"/>
          <p:cNvSpPr>
            <a:spLocks noChangeArrowheads="1" noChangeShapeType="1" noTextEdit="1"/>
          </p:cNvSpPr>
          <p:nvPr/>
        </p:nvSpPr>
        <p:spPr bwMode="auto">
          <a:xfrm>
            <a:off x="406201" y="5274171"/>
            <a:ext cx="3959225" cy="647700"/>
          </a:xfrm>
          <a:prstGeom prst="rect">
            <a:avLst/>
          </a:prstGeom>
        </p:spPr>
        <p:txBody>
          <a:bodyPr spcFirstLastPara="1" wrap="none" fromWordArt="1">
            <a:prstTxWarp prst="textArchUp">
              <a:avLst>
                <a:gd name="adj" fmla="val 10800004"/>
              </a:avLst>
            </a:prstTxWarp>
          </a:bodyPr>
          <a:lstStyle/>
          <a:p>
            <a:pPr algn="ctr"/>
            <a:r>
              <a:rPr lang="en-US" sz="3600" kern="10" dirty="0">
                <a:ln w="9525">
                  <a:solidFill>
                    <a:srgbClr val="000080"/>
                  </a:solidFill>
                  <a:round/>
                  <a:headEnd/>
                  <a:tailEnd/>
                </a:ln>
                <a:solidFill>
                  <a:srgbClr val="000080"/>
                </a:solidFill>
                <a:latin typeface="Arial Black" panose="020B0A04020102020204" pitchFamily="34" charset="0"/>
              </a:rPr>
              <a:t>How to Make </a:t>
            </a:r>
            <a:r>
              <a:rPr lang="en-US" sz="3600" kern="10" dirty="0" err="1">
                <a:ln w="9525">
                  <a:solidFill>
                    <a:srgbClr val="000080"/>
                  </a:solidFill>
                  <a:round/>
                  <a:headEnd/>
                  <a:tailEnd/>
                </a:ln>
                <a:solidFill>
                  <a:srgbClr val="000080"/>
                </a:solidFill>
                <a:latin typeface="Arial Black" panose="020B0A04020102020204" pitchFamily="34" charset="0"/>
              </a:rPr>
              <a:t>Origamis</a:t>
            </a:r>
            <a:endParaRPr lang="en-US" sz="3600" kern="10" dirty="0">
              <a:ln w="9525">
                <a:solidFill>
                  <a:srgbClr val="000080"/>
                </a:solidFill>
                <a:round/>
                <a:headEnd/>
                <a:tailEnd/>
              </a:ln>
              <a:solidFill>
                <a:srgbClr val="000080"/>
              </a:solidFill>
              <a:latin typeface="Arial Black" panose="020B0A04020102020204" pitchFamily="34" charset="0"/>
            </a:endParaRPr>
          </a:p>
        </p:txBody>
      </p:sp>
    </p:spTree>
    <p:extLst>
      <p:ext uri="{BB962C8B-B14F-4D97-AF65-F5344CB8AC3E}">
        <p14:creationId xmlns:p14="http://schemas.microsoft.com/office/powerpoint/2010/main" val="2435057477"/>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4624"/>
            <a:ext cx="8229600" cy="1143000"/>
          </a:xfrm>
        </p:spPr>
        <p:txBody>
          <a:bodyPr/>
          <a:lstStyle/>
          <a:p>
            <a:r>
              <a:rPr lang="en-US" b="1" dirty="0" smtClean="0">
                <a:solidFill>
                  <a:schemeClr val="bg1"/>
                </a:solidFill>
                <a:effectLst>
                  <a:outerShdw blurRad="38100" dist="38100" dir="2700000" algn="tl">
                    <a:srgbClr val="000000">
                      <a:alpha val="43137"/>
                    </a:srgbClr>
                  </a:outerShdw>
                </a:effectLst>
              </a:rPr>
              <a:t>Set Up a Lending Library</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060848"/>
            <a:ext cx="4038600" cy="4065315"/>
          </a:xfrm>
        </p:spPr>
        <p:txBody>
          <a:bodyPr/>
          <a:lstStyle/>
          <a:p>
            <a:r>
              <a:rPr lang="en-US" altLang="en-US" dirty="0">
                <a:solidFill>
                  <a:srgbClr val="000066"/>
                </a:solidFill>
                <a:effectLst>
                  <a:outerShdw blurRad="38100" dist="38100" dir="2700000" algn="tl">
                    <a:srgbClr val="000000">
                      <a:alpha val="43137"/>
                    </a:srgbClr>
                  </a:outerShdw>
                </a:effectLst>
              </a:rPr>
              <a:t>Set up a lending library of at-home learning activities.</a:t>
            </a:r>
          </a:p>
          <a:p>
            <a:endParaRPr lang="en-US" altLang="en-US" dirty="0">
              <a:solidFill>
                <a:srgbClr val="000066"/>
              </a:solidFill>
              <a:effectLst>
                <a:outerShdw blurRad="38100" dist="38100" dir="2700000" algn="tl">
                  <a:srgbClr val="000000">
                    <a:alpha val="43137"/>
                  </a:srgbClr>
                </a:outerShdw>
              </a:effectLst>
            </a:endParaRPr>
          </a:p>
          <a:p>
            <a:r>
              <a:rPr lang="en-US" altLang="en-US" dirty="0">
                <a:solidFill>
                  <a:srgbClr val="000066"/>
                </a:solidFill>
                <a:effectLst>
                  <a:outerShdw blurRad="38100" dist="38100" dir="2700000" algn="tl">
                    <a:srgbClr val="000000">
                      <a:alpha val="43137"/>
                    </a:srgbClr>
                  </a:outerShdw>
                </a:effectLst>
              </a:rPr>
              <a:t>Title I Parental Involvement Funds can be utilized to purchase items for lending library</a:t>
            </a:r>
          </a:p>
          <a:p>
            <a:endParaRPr lang="en-US" dirty="0"/>
          </a:p>
        </p:txBody>
      </p:sp>
      <p:pic>
        <p:nvPicPr>
          <p:cNvPr id="5" name="Picture 9" descr="Printable%20Math%20Board%20G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84784"/>
            <a:ext cx="350996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8353"/>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2904"/>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Phone Etiquette</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132856"/>
            <a:ext cx="4038600" cy="3993307"/>
          </a:xfrm>
        </p:spPr>
        <p:txBody>
          <a:bodyPr>
            <a:normAutofit fontScale="92500" lnSpcReduction="10000"/>
          </a:bodyPr>
          <a:lstStyle/>
          <a:p>
            <a:pPr>
              <a:defRPr/>
            </a:pPr>
            <a:r>
              <a:rPr lang="en-US" dirty="0">
                <a:solidFill>
                  <a:srgbClr val="000066"/>
                </a:solidFill>
                <a:effectLst>
                  <a:outerShdw blurRad="38100" dist="38100" dir="2700000" algn="tl">
                    <a:srgbClr val="000000">
                      <a:alpha val="43137"/>
                    </a:srgbClr>
                  </a:outerShdw>
                </a:effectLst>
              </a:rPr>
              <a:t>Be very careful to monitor how your school’s telephone is answered.</a:t>
            </a:r>
          </a:p>
          <a:p>
            <a:pPr>
              <a:defRPr/>
            </a:pPr>
            <a:endParaRPr lang="en-US" dirty="0">
              <a:solidFill>
                <a:srgbClr val="000066"/>
              </a:solidFill>
              <a:effectLst>
                <a:outerShdw blurRad="38100" dist="38100" dir="2700000" algn="tl">
                  <a:srgbClr val="000000">
                    <a:alpha val="43137"/>
                  </a:srgbClr>
                </a:outerShdw>
              </a:effectLst>
            </a:endParaRPr>
          </a:p>
          <a:p>
            <a:pPr>
              <a:defRPr/>
            </a:pPr>
            <a:r>
              <a:rPr lang="en-US" dirty="0">
                <a:solidFill>
                  <a:srgbClr val="CC3300"/>
                </a:solidFill>
                <a:effectLst>
                  <a:outerShdw blurRad="38100" dist="38100" dir="2700000" algn="tl">
                    <a:srgbClr val="000000">
                      <a:alpha val="43137"/>
                    </a:srgbClr>
                  </a:outerShdw>
                </a:effectLst>
              </a:rPr>
              <a:t>Phone impressions are lasting ones!</a:t>
            </a:r>
          </a:p>
          <a:p>
            <a:pPr>
              <a:defRPr/>
            </a:pPr>
            <a:endParaRPr lang="en-US" b="1" dirty="0">
              <a:solidFill>
                <a:srgbClr val="CC3300"/>
              </a:solidFill>
              <a:effectLst>
                <a:outerShdw blurRad="38100" dist="38100" dir="2700000" algn="tl">
                  <a:srgbClr val="000000">
                    <a:alpha val="43137"/>
                  </a:srgbClr>
                </a:outerShdw>
              </a:effectLst>
            </a:endParaRPr>
          </a:p>
          <a:p>
            <a:pPr>
              <a:defRPr/>
            </a:pPr>
            <a:r>
              <a:rPr lang="en-US" dirty="0">
                <a:solidFill>
                  <a:srgbClr val="000066"/>
                </a:solidFill>
                <a:effectLst>
                  <a:outerShdw blurRad="38100" dist="38100" dir="2700000" algn="tl">
                    <a:srgbClr val="000000">
                      <a:alpha val="43137"/>
                    </a:srgbClr>
                  </a:outerShdw>
                </a:effectLst>
              </a:rPr>
              <a:t>Create a school greeting reflective of your school’s culture</a:t>
            </a:r>
          </a:p>
          <a:p>
            <a:endParaRPr lang="en-US" dirty="0"/>
          </a:p>
        </p:txBody>
      </p:sp>
      <p:pic>
        <p:nvPicPr>
          <p:cNvPr id="5" name="Picture 10" descr="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068960"/>
            <a:ext cx="2693987"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p:txBody>
          <a:bodyPr>
            <a:normAutofit fontScale="92500" lnSpcReduction="10000"/>
          </a:bodyPr>
          <a:lstStyle/>
          <a:p>
            <a:pPr>
              <a:buNone/>
              <a:defRPr/>
            </a:pPr>
            <a:r>
              <a:rPr lang="en-US" sz="2400" b="1" dirty="0">
                <a:effectLst>
                  <a:outerShdw blurRad="38100" dist="38100" dir="2700000" algn="tl">
                    <a:srgbClr val="000000">
                      <a:alpha val="43137"/>
                    </a:srgbClr>
                  </a:outerShdw>
                </a:effectLst>
              </a:rPr>
              <a:t>Example of an appropriate greeting:</a:t>
            </a:r>
          </a:p>
          <a:p>
            <a:pPr>
              <a:buNone/>
              <a:defRPr/>
            </a:pPr>
            <a:r>
              <a:rPr lang="en-US" dirty="0">
                <a:effectLst>
                  <a:outerShdw blurRad="38100" dist="38100" dir="2700000" algn="tl">
                    <a:srgbClr val="000000">
                      <a:alpha val="43137"/>
                    </a:srgbClr>
                  </a:outerShdw>
                </a:effectLst>
              </a:rPr>
              <a:t>   </a:t>
            </a:r>
          </a:p>
          <a:p>
            <a:pPr>
              <a:buNone/>
              <a:defRPr/>
            </a:pPr>
            <a:r>
              <a:rPr lang="en-US" b="1" dirty="0">
                <a:solidFill>
                  <a:srgbClr val="0066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Good Morning!     </a:t>
            </a:r>
          </a:p>
          <a:p>
            <a:pPr>
              <a:buNone/>
              <a:defRPr/>
            </a:pPr>
            <a:r>
              <a:rPr lang="en-US" b="1" dirty="0">
                <a:solidFill>
                  <a:srgbClr val="FFC000"/>
                </a:solidFill>
                <a:effectLst>
                  <a:outerShdw blurRad="38100" dist="38100" dir="2700000" algn="tl">
                    <a:srgbClr val="000000">
                      <a:alpha val="43137"/>
                    </a:srgbClr>
                  </a:outerShdw>
                </a:effectLst>
              </a:rPr>
              <a:t>   It’s a great day at          Mid-City Middle School, how may I assist you today?</a:t>
            </a:r>
          </a:p>
          <a:p>
            <a:endParaRPr lang="en-US" dirty="0"/>
          </a:p>
        </p:txBody>
      </p:sp>
    </p:spTree>
    <p:extLst>
      <p:ext uri="{BB962C8B-B14F-4D97-AF65-F5344CB8AC3E}">
        <p14:creationId xmlns:p14="http://schemas.microsoft.com/office/powerpoint/2010/main" val="635396167"/>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760"/>
            <a:ext cx="8229600" cy="1143000"/>
          </a:xfrm>
        </p:spPr>
        <p:txBody>
          <a:bodyPr>
            <a:normAutofit/>
          </a:bodyPr>
          <a:lstStyle/>
          <a:p>
            <a:r>
              <a:rPr lang="en-US" sz="4800" b="1" dirty="0" smtClean="0">
                <a:solidFill>
                  <a:schemeClr val="bg1"/>
                </a:solidFill>
                <a:effectLst>
                  <a:outerShdw blurRad="38100" dist="38100" dir="2700000" algn="tl">
                    <a:srgbClr val="000000">
                      <a:alpha val="43137"/>
                    </a:srgbClr>
                  </a:outerShdw>
                </a:effectLst>
              </a:rPr>
              <a:t>Create a Brief Newsletter</a:t>
            </a:r>
            <a:endParaRPr lang="en-US" sz="4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060848"/>
            <a:ext cx="4038600" cy="4065315"/>
          </a:xfrm>
        </p:spPr>
        <p:txBody>
          <a:bodyPr>
            <a:normAutofit fontScale="92500" lnSpcReduction="20000"/>
          </a:bodyPr>
          <a:lstStyle/>
          <a:p>
            <a:pPr>
              <a:defRPr/>
            </a:pPr>
            <a:r>
              <a:rPr lang="en-US" dirty="0">
                <a:solidFill>
                  <a:srgbClr val="000066"/>
                </a:solidFill>
                <a:effectLst>
                  <a:outerShdw blurRad="38100" dist="38100" dir="2700000" algn="tl">
                    <a:srgbClr val="000000">
                      <a:alpha val="43137"/>
                    </a:srgbClr>
                  </a:outerShdw>
                </a:effectLst>
              </a:rPr>
              <a:t>A one-pager works best</a:t>
            </a:r>
          </a:p>
          <a:p>
            <a:pPr>
              <a:defRPr/>
            </a:pPr>
            <a:endParaRPr lang="en-US" dirty="0">
              <a:solidFill>
                <a:srgbClr val="000066"/>
              </a:solidFill>
            </a:endParaRPr>
          </a:p>
          <a:p>
            <a:pPr>
              <a:defRPr/>
            </a:pPr>
            <a:r>
              <a:rPr lang="en-US" dirty="0">
                <a:solidFill>
                  <a:srgbClr val="000066"/>
                </a:solidFill>
              </a:rPr>
              <a:t>Remember the </a:t>
            </a:r>
            <a:r>
              <a:rPr lang="en-US" dirty="0">
                <a:solidFill>
                  <a:srgbClr val="000066"/>
                </a:solidFill>
                <a:effectLst>
                  <a:outerShdw blurRad="38100" dist="38100" dir="2700000" algn="tl">
                    <a:srgbClr val="000000">
                      <a:alpha val="43137"/>
                    </a:srgbClr>
                  </a:outerShdw>
                </a:effectLst>
              </a:rPr>
              <a:t>“30-3-30” rule </a:t>
            </a:r>
            <a:r>
              <a:rPr lang="en-US" dirty="0">
                <a:solidFill>
                  <a:srgbClr val="000066"/>
                </a:solidFill>
              </a:rPr>
              <a:t>in writing school newsletters.  Eighty percent of people will spend just </a:t>
            </a:r>
            <a:r>
              <a:rPr lang="en-US" b="1" dirty="0">
                <a:solidFill>
                  <a:srgbClr val="000066"/>
                </a:solidFill>
                <a:effectLst>
                  <a:outerShdw blurRad="38100" dist="38100" dir="2700000" algn="tl">
                    <a:srgbClr val="000000">
                      <a:alpha val="43137"/>
                    </a:srgbClr>
                  </a:outerShdw>
                </a:effectLst>
              </a:rPr>
              <a:t>30 seconds </a:t>
            </a:r>
            <a:r>
              <a:rPr lang="en-US" dirty="0">
                <a:solidFill>
                  <a:srgbClr val="000066"/>
                </a:solidFill>
              </a:rPr>
              <a:t>reading it.  Nineteen percent will spend </a:t>
            </a:r>
            <a:r>
              <a:rPr lang="en-US" b="1" dirty="0">
                <a:solidFill>
                  <a:srgbClr val="000066"/>
                </a:solidFill>
                <a:effectLst>
                  <a:outerShdw blurRad="38100" dist="38100" dir="2700000" algn="tl">
                    <a:srgbClr val="000000">
                      <a:alpha val="43137"/>
                    </a:srgbClr>
                  </a:outerShdw>
                </a:effectLst>
              </a:rPr>
              <a:t>three minutes</a:t>
            </a:r>
            <a:r>
              <a:rPr lang="en-US" dirty="0">
                <a:solidFill>
                  <a:srgbClr val="000066"/>
                </a:solidFill>
              </a:rPr>
              <a:t>.  One percent will spend </a:t>
            </a:r>
            <a:r>
              <a:rPr lang="en-US" b="1" dirty="0">
                <a:solidFill>
                  <a:srgbClr val="000066"/>
                </a:solidFill>
                <a:effectLst>
                  <a:outerShdw blurRad="38100" dist="38100" dir="2700000" algn="tl">
                    <a:srgbClr val="000000">
                      <a:alpha val="43137"/>
                    </a:srgbClr>
                  </a:outerShdw>
                </a:effectLst>
              </a:rPr>
              <a:t>30 minutes</a:t>
            </a:r>
            <a:r>
              <a:rPr lang="en-US" dirty="0">
                <a:solidFill>
                  <a:srgbClr val="000066"/>
                </a:solidFill>
              </a:rPr>
              <a:t> (your mother).</a:t>
            </a:r>
          </a:p>
          <a:p>
            <a:endParaRPr lang="en-US" dirty="0"/>
          </a:p>
        </p:txBody>
      </p:sp>
      <p:pic>
        <p:nvPicPr>
          <p:cNvPr id="5" name="Picture 2" descr="http://www.darienps.org/dhs/newsletter/2010AprilMayNewslette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8024" y="1646238"/>
            <a:ext cx="3716337" cy="4479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187593"/>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6600" b="1" dirty="0" smtClean="0">
                <a:solidFill>
                  <a:schemeClr val="bg1"/>
                </a:solidFill>
                <a:effectLst>
                  <a:outerShdw blurRad="38100" dist="38100" dir="2700000" algn="tl">
                    <a:srgbClr val="000000">
                      <a:alpha val="43137"/>
                    </a:srgbClr>
                  </a:outerShdw>
                </a:effectLst>
              </a:rPr>
              <a:t>Surveys</a:t>
            </a:r>
            <a:endParaRPr lang="en-US" sz="66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lstStyle/>
          <a:p>
            <a:r>
              <a:rPr lang="en-US" dirty="0">
                <a:solidFill>
                  <a:srgbClr val="000066"/>
                </a:solidFill>
                <a:effectLst>
                  <a:outerShdw blurRad="38100" dist="38100" dir="2700000" algn="tl">
                    <a:srgbClr val="000000">
                      <a:alpha val="43137"/>
                    </a:srgbClr>
                  </a:outerShdw>
                </a:effectLst>
              </a:rPr>
              <a:t>Collaborate with colleagues to develop a survey to determine the type of topics and information that your target audience (parents) are interested in.</a:t>
            </a:r>
          </a:p>
          <a:p>
            <a:endParaRPr lang="en-US" dirty="0"/>
          </a:p>
        </p:txBody>
      </p:sp>
      <p:pic>
        <p:nvPicPr>
          <p:cNvPr id="5" name="Picture 7" descr="POWWOW_ParentSurv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2060848"/>
            <a:ext cx="3460750" cy="4465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791422"/>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6600" b="1" dirty="0" smtClean="0">
                <a:solidFill>
                  <a:schemeClr val="bg1"/>
                </a:solidFill>
                <a:effectLst>
                  <a:outerShdw blurRad="38100" dist="38100" dir="2700000" algn="tl">
                    <a:srgbClr val="000000">
                      <a:alpha val="43137"/>
                    </a:srgbClr>
                  </a:outerShdw>
                </a:effectLst>
              </a:rPr>
              <a:t>Evaluations</a:t>
            </a:r>
            <a:endParaRPr lang="en-US" sz="6600" b="1" dirty="0">
              <a:solidFill>
                <a:schemeClr val="bg1"/>
              </a:solidFill>
              <a:effectLst>
                <a:outerShdw blurRad="38100" dist="38100" dir="2700000" algn="tl">
                  <a:srgbClr val="000000">
                    <a:alpha val="43137"/>
                  </a:srgbClr>
                </a:outerShdw>
              </a:effectLst>
            </a:endParaRPr>
          </a:p>
        </p:txBody>
      </p:sp>
      <p:pic>
        <p:nvPicPr>
          <p:cNvPr id="6" name="Picture 5" descr="parent workshop evaluatio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12776"/>
            <a:ext cx="5121275" cy="393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4"/>
          <p:cNvSpPr txBox="1">
            <a:spLocks noChangeArrowheads="1"/>
          </p:cNvSpPr>
          <p:nvPr/>
        </p:nvSpPr>
        <p:spPr>
          <a:xfrm>
            <a:off x="539750" y="5349776"/>
            <a:ext cx="8153400" cy="12478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fontAlgn="auto">
              <a:spcAft>
                <a:spcPts val="0"/>
              </a:spcAft>
              <a:buFontTx/>
              <a:buNone/>
              <a:defRPr/>
            </a:pPr>
            <a:r>
              <a:rPr lang="en-US" smtClean="0">
                <a:solidFill>
                  <a:srgbClr val="CC3300"/>
                </a:solidFill>
                <a:effectLst>
                  <a:outerShdw blurRad="38100" dist="38100" dir="2700000" algn="tl">
                    <a:srgbClr val="000000">
                      <a:alpha val="43137"/>
                    </a:srgbClr>
                  </a:outerShdw>
                </a:effectLst>
              </a:rPr>
              <a:t>Use simple evaluation forms to get parent feedback on every meeting or event.</a:t>
            </a:r>
            <a:endParaRPr lang="en-US" dirty="0" smtClean="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0252623"/>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twork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36912"/>
            <a:ext cx="60483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899592" y="1196752"/>
            <a:ext cx="7994650" cy="2547938"/>
          </a:xfrm>
        </p:spPr>
        <p:txBody>
          <a:bodyPr>
            <a:normAutofit/>
          </a:bodyPr>
          <a:lstStyle/>
          <a:p>
            <a:pPr eaLnBrk="1" hangingPunct="1">
              <a:defRPr/>
            </a:pPr>
            <a:r>
              <a:rPr lang="en-US" sz="3600" b="1" dirty="0" smtClean="0">
                <a:solidFill>
                  <a:srgbClr val="000066"/>
                </a:solidFill>
                <a:effectLst>
                  <a:outerShdw blurRad="38100" dist="38100" dir="2700000" algn="tl">
                    <a:srgbClr val="000000">
                      <a:alpha val="43137"/>
                    </a:srgbClr>
                  </a:outerShdw>
                </a:effectLst>
              </a:rPr>
              <a:t>Work for Links With Other Social Service Agencies That Can Help Parents</a:t>
            </a:r>
          </a:p>
        </p:txBody>
      </p:sp>
    </p:spTree>
    <p:extLst>
      <p:ext uri="{BB962C8B-B14F-4D97-AF65-F5344CB8AC3E}">
        <p14:creationId xmlns:p14="http://schemas.microsoft.com/office/powerpoint/2010/main" val="278671367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952" y="44624"/>
            <a:ext cx="8229600" cy="1143000"/>
          </a:xfrm>
        </p:spPr>
        <p:txBody>
          <a:bodyPr>
            <a:noAutofit/>
          </a:bodyPr>
          <a:lstStyle/>
          <a:p>
            <a:r>
              <a:rPr lang="en-US" sz="6600" b="1" dirty="0" smtClean="0">
                <a:solidFill>
                  <a:schemeClr val="bg1"/>
                </a:solidFill>
                <a:effectLst>
                  <a:outerShdw blurRad="38100" dist="38100" dir="2700000" algn="tl">
                    <a:srgbClr val="000000">
                      <a:alpha val="43137"/>
                    </a:srgbClr>
                  </a:outerShdw>
                </a:effectLst>
              </a:rPr>
              <a:t>FOCUS QUESTIONS:</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276872"/>
            <a:ext cx="8363272" cy="3849291"/>
          </a:xfrm>
        </p:spPr>
        <p:txBody>
          <a:bodyPr>
            <a:noAutofit/>
          </a:bodyPr>
          <a:lstStyle/>
          <a:p>
            <a:pPr>
              <a:lnSpc>
                <a:spcPct val="90000"/>
              </a:lnSpc>
            </a:pPr>
            <a:r>
              <a:rPr lang="en-US" sz="3200" dirty="0">
                <a:solidFill>
                  <a:srgbClr val="000066"/>
                </a:solidFill>
                <a:effectLst>
                  <a:outerShdw blurRad="38100" dist="38100" dir="2700000" algn="tl">
                    <a:srgbClr val="000000">
                      <a:alpha val="43137"/>
                    </a:srgbClr>
                  </a:outerShdw>
                </a:effectLst>
              </a:rPr>
              <a:t>What is your philosophy of parental engagement? </a:t>
            </a:r>
          </a:p>
          <a:p>
            <a:pPr>
              <a:lnSpc>
                <a:spcPct val="90000"/>
              </a:lnSpc>
            </a:pPr>
            <a:r>
              <a:rPr lang="en-US" sz="3200" dirty="0">
                <a:solidFill>
                  <a:srgbClr val="C00000"/>
                </a:solidFill>
                <a:effectLst>
                  <a:outerShdw blurRad="38100" dist="38100" dir="2700000" algn="tl">
                    <a:srgbClr val="000000">
                      <a:alpha val="43137"/>
                    </a:srgbClr>
                  </a:outerShdw>
                </a:effectLst>
              </a:rPr>
              <a:t>How do you currently involve male parents in your program?</a:t>
            </a:r>
          </a:p>
          <a:p>
            <a:pPr>
              <a:lnSpc>
                <a:spcPct val="90000"/>
              </a:lnSpc>
            </a:pPr>
            <a:r>
              <a:rPr lang="en-US" sz="3200" dirty="0">
                <a:solidFill>
                  <a:srgbClr val="000066"/>
                </a:solidFill>
                <a:effectLst>
                  <a:outerShdw blurRad="38100" dist="38100" dir="2700000" algn="tl">
                    <a:srgbClr val="000000">
                      <a:alpha val="43137"/>
                    </a:srgbClr>
                  </a:outerShdw>
                </a:effectLst>
              </a:rPr>
              <a:t>What barriers prevent you from reaching all parents? </a:t>
            </a:r>
          </a:p>
          <a:p>
            <a:pPr>
              <a:lnSpc>
                <a:spcPct val="90000"/>
              </a:lnSpc>
            </a:pPr>
            <a:r>
              <a:rPr lang="en-US" sz="3200" dirty="0">
                <a:solidFill>
                  <a:srgbClr val="C00000"/>
                </a:solidFill>
                <a:effectLst>
                  <a:outerShdw blurRad="38100" dist="38100" dir="2700000" algn="tl">
                    <a:srgbClr val="000000">
                      <a:alpha val="43137"/>
                    </a:srgbClr>
                  </a:outerShdw>
                </a:effectLst>
              </a:rPr>
              <a:t>On a scale of 1-10, how would you rate parent involvement in your program?   </a:t>
            </a:r>
          </a:p>
        </p:txBody>
      </p:sp>
    </p:spTree>
    <p:extLst>
      <p:ext uri="{BB962C8B-B14F-4D97-AF65-F5344CB8AC3E}">
        <p14:creationId xmlns:p14="http://schemas.microsoft.com/office/powerpoint/2010/main" val="3116892770"/>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44624"/>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Final Thought:</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60848"/>
            <a:ext cx="8229600" cy="4065315"/>
          </a:xfrm>
        </p:spPr>
        <p:txBody>
          <a:bodyPr>
            <a:normAutofit fontScale="92500" lnSpcReduction="20000"/>
          </a:bodyPr>
          <a:lstStyle/>
          <a:p>
            <a:r>
              <a:rPr lang="en-US" dirty="0">
                <a:solidFill>
                  <a:srgbClr val="000066"/>
                </a:solidFill>
                <a:effectLst>
                  <a:outerShdw blurRad="38100" dist="38100" dir="2700000" algn="tl">
                    <a:srgbClr val="000000">
                      <a:alpha val="43137"/>
                    </a:srgbClr>
                  </a:outerShdw>
                </a:effectLst>
              </a:rPr>
              <a:t>Parents will change as the children grow and progress from one classroom or site to another, yet the principles and steps in planning for effective parental engagement remain the same.   </a:t>
            </a:r>
            <a:endParaRPr lang="en-US" dirty="0" smtClean="0">
              <a:solidFill>
                <a:srgbClr val="000066"/>
              </a:solidFill>
              <a:effectLst>
                <a:outerShdw blurRad="38100" dist="38100" dir="2700000" algn="tl">
                  <a:srgbClr val="000000">
                    <a:alpha val="43137"/>
                  </a:srgbClr>
                </a:outerShdw>
              </a:effectLst>
            </a:endParaRPr>
          </a:p>
          <a:p>
            <a:endParaRPr lang="en-US" dirty="0">
              <a:solidFill>
                <a:srgbClr val="000066"/>
              </a:solidFill>
              <a:effectLst>
                <a:outerShdw blurRad="38100" dist="38100" dir="2700000" algn="tl">
                  <a:srgbClr val="000000">
                    <a:alpha val="43137"/>
                  </a:srgbClr>
                </a:outerShdw>
              </a:effectLst>
            </a:endParaRPr>
          </a:p>
          <a:p>
            <a:r>
              <a:rPr lang="en-US" dirty="0" smtClean="0">
                <a:solidFill>
                  <a:srgbClr val="000066"/>
                </a:solidFill>
                <a:effectLst>
                  <a:outerShdw blurRad="38100" dist="38100" dir="2700000" algn="tl">
                    <a:srgbClr val="000000">
                      <a:alpha val="43137"/>
                    </a:srgbClr>
                  </a:outerShdw>
                </a:effectLst>
              </a:rPr>
              <a:t>The </a:t>
            </a:r>
            <a:r>
              <a:rPr lang="en-US" dirty="0">
                <a:solidFill>
                  <a:srgbClr val="000066"/>
                </a:solidFill>
                <a:effectLst>
                  <a:outerShdw blurRad="38100" dist="38100" dir="2700000" algn="tl">
                    <a:srgbClr val="000000">
                      <a:alpha val="43137"/>
                    </a:srgbClr>
                  </a:outerShdw>
                </a:effectLst>
              </a:rPr>
              <a:t>program belongs to </a:t>
            </a:r>
            <a:r>
              <a:rPr lang="en-US" b="1" i="1" dirty="0">
                <a:solidFill>
                  <a:srgbClr val="000066"/>
                </a:solidFill>
                <a:effectLst>
                  <a:outerShdw blurRad="38100" dist="38100" dir="2700000" algn="tl">
                    <a:srgbClr val="000000">
                      <a:alpha val="43137"/>
                    </a:srgbClr>
                  </a:outerShdw>
                </a:effectLst>
              </a:rPr>
              <a:t>EVERYONE</a:t>
            </a:r>
            <a:r>
              <a:rPr lang="en-US" dirty="0">
                <a:solidFill>
                  <a:srgbClr val="000066"/>
                </a:solidFill>
                <a:effectLst>
                  <a:outerShdw blurRad="38100" dist="38100" dir="2700000" algn="tl">
                    <a:srgbClr val="000000">
                      <a:alpha val="43137"/>
                    </a:srgbClr>
                  </a:outerShdw>
                </a:effectLst>
              </a:rPr>
              <a:t> involved.  </a:t>
            </a:r>
            <a:endParaRPr lang="en-US" dirty="0" smtClean="0">
              <a:solidFill>
                <a:srgbClr val="000066"/>
              </a:solidFill>
              <a:effectLst>
                <a:outerShdw blurRad="38100" dist="38100" dir="2700000" algn="tl">
                  <a:srgbClr val="000000">
                    <a:alpha val="43137"/>
                  </a:srgbClr>
                </a:outerShdw>
              </a:effectLst>
            </a:endParaRPr>
          </a:p>
          <a:p>
            <a:endParaRPr lang="en-US" dirty="0">
              <a:solidFill>
                <a:srgbClr val="000066"/>
              </a:solidFill>
              <a:effectLst>
                <a:outerShdw blurRad="38100" dist="38100" dir="2700000" algn="tl">
                  <a:srgbClr val="000000">
                    <a:alpha val="43137"/>
                  </a:srgbClr>
                </a:outerShdw>
              </a:effectLst>
            </a:endParaRPr>
          </a:p>
          <a:p>
            <a:r>
              <a:rPr lang="en-US" dirty="0" smtClean="0">
                <a:solidFill>
                  <a:srgbClr val="000066"/>
                </a:solidFill>
                <a:effectLst>
                  <a:outerShdw blurRad="38100" dist="38100" dir="2700000" algn="tl">
                    <a:srgbClr val="000000">
                      <a:alpha val="43137"/>
                    </a:srgbClr>
                  </a:outerShdw>
                </a:effectLst>
              </a:rPr>
              <a:t>Each </a:t>
            </a:r>
            <a:r>
              <a:rPr lang="en-US" dirty="0">
                <a:solidFill>
                  <a:srgbClr val="000066"/>
                </a:solidFill>
                <a:effectLst>
                  <a:outerShdw blurRad="38100" dist="38100" dir="2700000" algn="tl">
                    <a:srgbClr val="000000">
                      <a:alpha val="43137"/>
                    </a:srgbClr>
                  </a:outerShdw>
                </a:effectLst>
              </a:rPr>
              <a:t>person—parent, child, teacher– has a vested interest and personal benefits to reap.</a:t>
            </a:r>
          </a:p>
          <a:p>
            <a:endParaRPr lang="en-US" dirty="0"/>
          </a:p>
        </p:txBody>
      </p:sp>
    </p:spTree>
    <p:extLst>
      <p:ext uri="{BB962C8B-B14F-4D97-AF65-F5344CB8AC3E}">
        <p14:creationId xmlns:p14="http://schemas.microsoft.com/office/powerpoint/2010/main" val="1868768575"/>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2276872"/>
            <a:ext cx="6995826" cy="37702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3900" b="1" dirty="0" smtClean="0">
                <a:ln w="11430"/>
                <a:solidFill>
                  <a:srgbClr val="002060"/>
                </a:solidFill>
                <a:effectLst>
                  <a:outerShdw blurRad="80000" dist="40000" dir="5040000" algn="tl">
                    <a:srgbClr val="000000">
                      <a:alpha val="30000"/>
                    </a:srgbClr>
                  </a:outerShdw>
                </a:effectLst>
              </a:rPr>
              <a:t>Q&amp;A</a:t>
            </a:r>
            <a:endParaRPr lang="en-US" sz="23900" b="1" cap="none" spc="0" dirty="0">
              <a:ln w="11430"/>
              <a:solidFill>
                <a:srgbClr val="002060"/>
              </a:solidFill>
              <a:effectLst>
                <a:outerShdw blurRad="80000" dist="40000" dir="5040000" algn="tl">
                  <a:srgbClr val="000000">
                    <a:alpha val="30000"/>
                  </a:srgbClr>
                </a:outerShdw>
              </a:effectLst>
            </a:endParaRPr>
          </a:p>
        </p:txBody>
      </p:sp>
    </p:spTree>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274638"/>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Contact Information</a:t>
            </a:r>
            <a:endParaRPr lang="en-US" sz="60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67544" y="2492896"/>
            <a:ext cx="8229600" cy="2088232"/>
          </a:xfrm>
        </p:spPr>
        <p:txBody>
          <a:bodyPr/>
          <a:lstStyle/>
          <a:p>
            <a:pPr algn="ctr">
              <a:buNone/>
            </a:pPr>
            <a:r>
              <a:rPr lang="en-US" b="1" dirty="0" smtClean="0">
                <a:solidFill>
                  <a:srgbClr val="000066"/>
                </a:solidFill>
                <a:effectLst>
                  <a:outerShdw blurRad="38100" dist="38100" dir="2700000" algn="tl">
                    <a:srgbClr val="000000">
                      <a:alpha val="43137"/>
                    </a:srgbClr>
                  </a:outerShdw>
                </a:effectLst>
              </a:rPr>
              <a:t>Marlon K. Cousin, Coordinator of Title I</a:t>
            </a:r>
          </a:p>
          <a:p>
            <a:pPr algn="ctr">
              <a:buNone/>
            </a:pPr>
            <a:r>
              <a:rPr lang="en-US" b="1" dirty="0" smtClean="0">
                <a:solidFill>
                  <a:srgbClr val="000066"/>
                </a:solidFill>
                <a:effectLst>
                  <a:outerShdw blurRad="38100" dist="38100" dir="2700000" algn="tl">
                    <a:srgbClr val="000000">
                      <a:alpha val="43137"/>
                    </a:srgbClr>
                  </a:outerShdw>
                </a:effectLst>
              </a:rPr>
              <a:t>(225)922.5593</a:t>
            </a:r>
          </a:p>
          <a:p>
            <a:pPr algn="ctr">
              <a:buNone/>
            </a:pPr>
            <a:r>
              <a:rPr lang="en-US" b="1" dirty="0" smtClean="0">
                <a:solidFill>
                  <a:srgbClr val="000066"/>
                </a:solidFill>
                <a:effectLst>
                  <a:outerShdw blurRad="38100" dist="38100" dir="2700000" algn="tl">
                    <a:srgbClr val="000000">
                      <a:alpha val="43137"/>
                    </a:srgbClr>
                  </a:outerShdw>
                </a:effectLst>
              </a:rPr>
              <a:t>mcousin@ebrschools.org</a:t>
            </a:r>
            <a:endParaRPr lang="en-US" b="1" dirty="0">
              <a:solidFill>
                <a:srgbClr val="000066"/>
              </a:solidFill>
              <a:effectLst>
                <a:outerShdw blurRad="38100" dist="38100" dir="2700000" algn="tl">
                  <a:srgbClr val="000000">
                    <a:alpha val="43137"/>
                  </a:srgbClr>
                </a:outerShdw>
              </a:effectLst>
            </a:endParaRPr>
          </a:p>
        </p:txBody>
      </p:sp>
      <p:pic>
        <p:nvPicPr>
          <p:cNvPr id="6" name="Picture 44" descr="nochildleftbehind_logo"/>
          <p:cNvPicPr>
            <a:picLocks noChangeAspect="1" noChangeArrowheads="1"/>
          </p:cNvPicPr>
          <p:nvPr/>
        </p:nvPicPr>
        <p:blipFill>
          <a:blip r:embed="rId3" cstate="print"/>
          <a:srcRect/>
          <a:stretch>
            <a:fillRect/>
          </a:stretch>
        </p:blipFill>
        <p:spPr bwMode="auto">
          <a:xfrm>
            <a:off x="2987824" y="4509120"/>
            <a:ext cx="3456384" cy="14746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4624"/>
            <a:ext cx="8229600" cy="1143000"/>
          </a:xfrm>
        </p:spPr>
        <p:txBody>
          <a:bodyPr>
            <a:normAutofit/>
          </a:bodyPr>
          <a:lstStyle/>
          <a:p>
            <a:r>
              <a:rPr lang="en-US" sz="6000" b="1" dirty="0" smtClean="0">
                <a:solidFill>
                  <a:schemeClr val="bg1"/>
                </a:solidFill>
                <a:effectLst>
                  <a:outerShdw blurRad="38100" dist="38100" dir="2700000" algn="tl">
                    <a:srgbClr val="000000">
                      <a:alpha val="43137"/>
                    </a:srgbClr>
                  </a:outerShdw>
                </a:effectLst>
              </a:rPr>
              <a:t>What We Know:</a:t>
            </a:r>
            <a:endParaRPr lang="en-US" sz="6000" b="1"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normAutofit fontScale="77500" lnSpcReduction="20000"/>
          </a:bodyPr>
          <a:lstStyle/>
          <a:p>
            <a:r>
              <a:rPr lang="en-US" dirty="0">
                <a:solidFill>
                  <a:srgbClr val="000066"/>
                </a:solidFill>
                <a:effectLst>
                  <a:outerShdw blurRad="38100" dist="38100" dir="2700000" algn="tl">
                    <a:srgbClr val="000000">
                      <a:alpha val="43137"/>
                    </a:srgbClr>
                  </a:outerShdw>
                </a:effectLst>
              </a:rPr>
              <a:t>Parent Involvement is a crucial component of an effective educational program</a:t>
            </a:r>
            <a:r>
              <a:rPr lang="en-US" dirty="0" smtClean="0">
                <a:solidFill>
                  <a:srgbClr val="000066"/>
                </a:solidFill>
                <a:effectLst>
                  <a:outerShdw blurRad="38100" dist="38100" dir="2700000" algn="tl">
                    <a:srgbClr val="000000">
                      <a:alpha val="43137"/>
                    </a:srgbClr>
                  </a:outerShdw>
                </a:effectLst>
              </a:rPr>
              <a:t>.</a:t>
            </a:r>
          </a:p>
          <a:p>
            <a:endParaRPr lang="en-US" dirty="0">
              <a:solidFill>
                <a:srgbClr val="000066"/>
              </a:solidFill>
              <a:effectLst>
                <a:outerShdw blurRad="38100" dist="38100" dir="2700000" algn="tl">
                  <a:srgbClr val="000000">
                    <a:alpha val="43137"/>
                  </a:srgbClr>
                </a:outerShdw>
              </a:effectLst>
            </a:endParaRPr>
          </a:p>
          <a:p>
            <a:r>
              <a:rPr lang="en-US" dirty="0">
                <a:solidFill>
                  <a:srgbClr val="C00000"/>
                </a:solidFill>
                <a:effectLst>
                  <a:outerShdw blurRad="38100" dist="38100" dir="2700000" algn="tl">
                    <a:srgbClr val="000000">
                      <a:alpha val="43137"/>
                    </a:srgbClr>
                  </a:outerShdw>
                </a:effectLst>
              </a:rPr>
              <a:t>When families are involved in their children’s education, student achievement increases</a:t>
            </a:r>
            <a:r>
              <a:rPr lang="en-US" dirty="0" smtClean="0">
                <a:solidFill>
                  <a:srgbClr val="C00000"/>
                </a:solidFill>
                <a:effectLst>
                  <a:outerShdw blurRad="38100" dist="38100" dir="2700000" algn="tl">
                    <a:srgbClr val="000000">
                      <a:alpha val="43137"/>
                    </a:srgbClr>
                  </a:outerShdw>
                </a:effectLst>
              </a:rPr>
              <a:t>.</a:t>
            </a:r>
          </a:p>
          <a:p>
            <a:endParaRPr lang="en-US" dirty="0">
              <a:solidFill>
                <a:srgbClr val="000066"/>
              </a:solidFill>
              <a:effectLst>
                <a:outerShdw blurRad="38100" dist="38100" dir="2700000" algn="tl">
                  <a:srgbClr val="000000">
                    <a:alpha val="43137"/>
                  </a:srgbClr>
                </a:outerShdw>
              </a:effectLst>
            </a:endParaRPr>
          </a:p>
          <a:p>
            <a:r>
              <a:rPr lang="en-US" dirty="0">
                <a:solidFill>
                  <a:srgbClr val="000066"/>
                </a:solidFill>
                <a:effectLst>
                  <a:outerShdw blurRad="38100" dist="38100" dir="2700000" algn="tl">
                    <a:srgbClr val="000000">
                      <a:alpha val="43137"/>
                    </a:srgbClr>
                  </a:outerShdw>
                </a:effectLst>
              </a:rPr>
              <a:t>Parents are the child’s first and continuing teachers.  Children’s growth and development are more readily assured when the home and school work together.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564904"/>
            <a:ext cx="3700411"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275299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53752"/>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Things We Know About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Parental Involvement</a:t>
            </a:r>
            <a:endParaRPr lang="en-US"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395536" y="1988840"/>
            <a:ext cx="4038600" cy="4525963"/>
          </a:xfrm>
        </p:spPr>
        <p:txBody>
          <a:bodyPr>
            <a:normAutofit fontScale="70000" lnSpcReduction="20000"/>
          </a:bodyPr>
          <a:lstStyle/>
          <a:p>
            <a:pPr marL="566928" indent="-457200">
              <a:lnSpc>
                <a:spcPct val="90000"/>
              </a:lnSpc>
              <a:defRPr/>
            </a:pPr>
            <a:r>
              <a:rPr lang="en-US" dirty="0">
                <a:solidFill>
                  <a:srgbClr val="000066"/>
                </a:solidFill>
                <a:effectLst>
                  <a:outerShdw blurRad="38100" dist="38100" dir="2700000" algn="tl">
                    <a:srgbClr val="000000">
                      <a:alpha val="43137"/>
                    </a:srgbClr>
                  </a:outerShdw>
                </a:effectLst>
              </a:rPr>
              <a:t>Schools typically place parental involvement low on the list of things to improve schools.</a:t>
            </a:r>
          </a:p>
          <a:p>
            <a:pPr marL="566928" indent="-457200">
              <a:lnSpc>
                <a:spcPct val="90000"/>
              </a:lnSpc>
              <a:defRPr/>
            </a:pPr>
            <a:endParaRPr lang="en-US" dirty="0">
              <a:solidFill>
                <a:srgbClr val="000066"/>
              </a:solidFill>
              <a:effectLst>
                <a:outerShdw blurRad="38100" dist="38100" dir="2700000" algn="tl">
                  <a:srgbClr val="000000">
                    <a:alpha val="43137"/>
                  </a:srgbClr>
                </a:outerShdw>
              </a:effectLst>
            </a:endParaRPr>
          </a:p>
          <a:p>
            <a:pPr marL="566928" indent="-457200">
              <a:lnSpc>
                <a:spcPct val="90000"/>
              </a:lnSpc>
              <a:defRPr/>
            </a:pPr>
            <a:r>
              <a:rPr lang="en-US" dirty="0">
                <a:solidFill>
                  <a:srgbClr val="C00000"/>
                </a:solidFill>
                <a:effectLst>
                  <a:outerShdw blurRad="38100" dist="38100" dir="2700000" algn="tl">
                    <a:srgbClr val="000000">
                      <a:alpha val="43137"/>
                    </a:srgbClr>
                  </a:outerShdw>
                </a:effectLst>
              </a:rPr>
              <a:t>If a school is good at engaging parents, student achievement will go up.</a:t>
            </a:r>
          </a:p>
          <a:p>
            <a:pPr marL="566928" indent="-457200">
              <a:lnSpc>
                <a:spcPct val="90000"/>
              </a:lnSpc>
              <a:defRPr/>
            </a:pPr>
            <a:endParaRPr lang="en-US" dirty="0">
              <a:solidFill>
                <a:srgbClr val="000066"/>
              </a:solidFill>
              <a:effectLst>
                <a:outerShdw blurRad="38100" dist="38100" dir="2700000" algn="tl">
                  <a:srgbClr val="000000">
                    <a:alpha val="43137"/>
                  </a:srgbClr>
                </a:outerShdw>
              </a:effectLst>
            </a:endParaRPr>
          </a:p>
          <a:p>
            <a:pPr marL="566928" indent="-457200">
              <a:lnSpc>
                <a:spcPct val="90000"/>
              </a:lnSpc>
              <a:defRPr/>
            </a:pPr>
            <a:r>
              <a:rPr lang="en-US" dirty="0">
                <a:solidFill>
                  <a:srgbClr val="000066"/>
                </a:solidFill>
                <a:effectLst>
                  <a:outerShdw blurRad="38100" dist="38100" dir="2700000" algn="tl">
                    <a:srgbClr val="000000">
                      <a:alpha val="43137"/>
                    </a:srgbClr>
                  </a:outerShdw>
                </a:effectLst>
              </a:rPr>
              <a:t>Schools struggling to improve student achievement must make better efforts to get parents involved</a:t>
            </a:r>
          </a:p>
          <a:p>
            <a:pPr marL="566928" indent="-457200">
              <a:lnSpc>
                <a:spcPct val="90000"/>
              </a:lnSpc>
              <a:defRPr/>
            </a:pPr>
            <a:endParaRPr lang="en-US" dirty="0">
              <a:solidFill>
                <a:srgbClr val="000066"/>
              </a:solidFill>
              <a:effectLst>
                <a:outerShdw blurRad="38100" dist="38100" dir="2700000" algn="tl">
                  <a:srgbClr val="000000">
                    <a:alpha val="43137"/>
                  </a:srgbClr>
                </a:outerShdw>
              </a:effectLst>
            </a:endParaRPr>
          </a:p>
          <a:p>
            <a:pPr marL="566928" indent="-457200">
              <a:lnSpc>
                <a:spcPct val="90000"/>
              </a:lnSpc>
              <a:defRPr/>
            </a:pPr>
            <a:r>
              <a:rPr lang="en-US" dirty="0">
                <a:solidFill>
                  <a:srgbClr val="C00000"/>
                </a:solidFill>
                <a:effectLst>
                  <a:outerShdw blurRad="38100" dist="38100" dir="2700000" algn="tl">
                    <a:srgbClr val="000000">
                      <a:alpha val="43137"/>
                    </a:srgbClr>
                  </a:outerShdw>
                </a:effectLst>
              </a:rPr>
              <a:t>Children from minority and low income families benefit the most from parental involvement</a:t>
            </a:r>
          </a:p>
        </p:txBody>
      </p:sp>
      <p:pic>
        <p:nvPicPr>
          <p:cNvPr id="6" name="Picture 7" descr="j0409107[1]"/>
          <p:cNvPicPr>
            <a:picLocks noChangeAspect="1" noChangeArrowheads="1"/>
          </p:cNvPicPr>
          <p:nvPr/>
        </p:nvPicPr>
        <p:blipFill>
          <a:blip r:embed="rId3" cstate="print"/>
          <a:srcRect/>
          <a:stretch>
            <a:fillRect/>
          </a:stretch>
        </p:blipFill>
        <p:spPr bwMode="auto">
          <a:xfrm>
            <a:off x="4716016" y="1484784"/>
            <a:ext cx="3962400"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12167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Presentation3</Template>
  <TotalTime>15224</TotalTime>
  <Words>3362</Words>
  <Application>Microsoft Office PowerPoint</Application>
  <PresentationFormat>On-screen Show (4:3)</PresentationFormat>
  <Paragraphs>453</Paragraphs>
  <Slides>72</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Arial Black</vt:lpstr>
      <vt:lpstr>Calibri</vt:lpstr>
      <vt:lpstr>Myriad Pro</vt:lpstr>
      <vt:lpstr>SerpentineDBol</vt:lpstr>
      <vt:lpstr>Times New Roman</vt:lpstr>
      <vt:lpstr>Wingdings</vt:lpstr>
      <vt:lpstr>Presentation3</vt:lpstr>
      <vt:lpstr>Effective Strategies for Parental Involvement</vt:lpstr>
      <vt:lpstr>Objectives / Focus Areas:</vt:lpstr>
      <vt:lpstr>PowerPoint Presentation</vt:lpstr>
      <vt:lpstr>THAT’S ME</vt:lpstr>
      <vt:lpstr>One Size Does Not Fit All</vt:lpstr>
      <vt:lpstr>Differentiated Outreach Plan</vt:lpstr>
      <vt:lpstr>FOCUS QUESTIONS:</vt:lpstr>
      <vt:lpstr>What We Know:</vt:lpstr>
      <vt:lpstr>Things We Know About  Parental Involvement</vt:lpstr>
      <vt:lpstr>3 Main Reasons to Involve Parents</vt:lpstr>
      <vt:lpstr>Strategies to Foster Relationships Between Home and School</vt:lpstr>
      <vt:lpstr>Friendly Environment</vt:lpstr>
      <vt:lpstr>Action Steps for Effective  Parental Involvement</vt:lpstr>
      <vt:lpstr>Where Do You Begin?</vt:lpstr>
      <vt:lpstr>Establishing Goals / Priorities</vt:lpstr>
      <vt:lpstr>EXAMPLES:</vt:lpstr>
      <vt:lpstr>Assessing Needs / Interests</vt:lpstr>
      <vt:lpstr>Assessing Needs / Interests (continued)</vt:lpstr>
      <vt:lpstr>How do you conduct a                            Needs Assessment?</vt:lpstr>
      <vt:lpstr>What Factors Should be Considered?</vt:lpstr>
      <vt:lpstr>Defining Objectives</vt:lpstr>
      <vt:lpstr>Specific Ways to Involve Parents</vt:lpstr>
      <vt:lpstr>PowerPoint Presentation</vt:lpstr>
      <vt:lpstr>1.  Parents are Learners</vt:lpstr>
      <vt:lpstr>2.  Parents are Resources</vt:lpstr>
      <vt:lpstr>COMMUNITY RESOURCES</vt:lpstr>
      <vt:lpstr>3.  Parents are Decision-Makers</vt:lpstr>
      <vt:lpstr>4.  Parents are Advocates</vt:lpstr>
      <vt:lpstr>5.  Parents are Teachers</vt:lpstr>
      <vt:lpstr>Identify Resources for Parents</vt:lpstr>
      <vt:lpstr>High-Impact Activities</vt:lpstr>
      <vt:lpstr>Creating Family Engagement Teams</vt:lpstr>
      <vt:lpstr>What is an Action Team for Partnerships?</vt:lpstr>
      <vt:lpstr>What is an Action Team for Partnerships? (continued)</vt:lpstr>
      <vt:lpstr>Who are the Members of the ATP?</vt:lpstr>
      <vt:lpstr>What Does an ATP Do?</vt:lpstr>
      <vt:lpstr>How Should an ATP Organize Its Work?</vt:lpstr>
      <vt:lpstr>How Should an ATP Organize Its Work? (continued)</vt:lpstr>
      <vt:lpstr>PowerPoint Presentation</vt:lpstr>
      <vt:lpstr>How Do Members of the ATP Share Leadership?</vt:lpstr>
      <vt:lpstr>How Do Members Become  an Effective Team?</vt:lpstr>
      <vt:lpstr>How Often Should an ATP Meet?</vt:lpstr>
      <vt:lpstr>PowerPoint Presentation</vt:lpstr>
      <vt:lpstr>Make the First Point of Contact a Positive one…</vt:lpstr>
      <vt:lpstr>Remember the 3 “F”s for Success</vt:lpstr>
      <vt:lpstr>Muffins with Mom</vt:lpstr>
      <vt:lpstr>Donuts with Dad</vt:lpstr>
      <vt:lpstr>Breakfast Sessions</vt:lpstr>
      <vt:lpstr>Meet My Dad!</vt:lpstr>
      <vt:lpstr>Send out the Welcome Wagon</vt:lpstr>
      <vt:lpstr>Family-Friendly Signage</vt:lpstr>
      <vt:lpstr>Parent Lounge or Resource Center</vt:lpstr>
      <vt:lpstr>Display Student Work!</vt:lpstr>
      <vt:lpstr>Take Parent’s Photos</vt:lpstr>
      <vt:lpstr>Create a Parent’s Hall of Fame</vt:lpstr>
      <vt:lpstr>Showcase Your School’s Admin, Faculty &amp; Staff</vt:lpstr>
      <vt:lpstr>Take the Faculty/Staff Showcase as Step Further</vt:lpstr>
      <vt:lpstr>“Resource Bags”</vt:lpstr>
      <vt:lpstr>Family Movie Night</vt:lpstr>
      <vt:lpstr>Topics Parents Want to Discuss and Gain Knowledge</vt:lpstr>
      <vt:lpstr>Family Literacy Night</vt:lpstr>
      <vt:lpstr>Family Math Night</vt:lpstr>
      <vt:lpstr>Student Demonstrations</vt:lpstr>
      <vt:lpstr>Set Up a Lending Library</vt:lpstr>
      <vt:lpstr>Phone Etiquette</vt:lpstr>
      <vt:lpstr>Create a Brief Newsletter</vt:lpstr>
      <vt:lpstr>Surveys</vt:lpstr>
      <vt:lpstr>Evaluations</vt:lpstr>
      <vt:lpstr>Work for Links With Other Social Service Agencies That Can Help Parents</vt:lpstr>
      <vt:lpstr>Final Thought:</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“Parental Involvement Activities That Work”</dc:title>
  <dc:creator>ebrpss</dc:creator>
  <cp:lastModifiedBy>Marlon K. Cousin</cp:lastModifiedBy>
  <cp:revision>491</cp:revision>
  <cp:lastPrinted>2014-09-18T20:30:05Z</cp:lastPrinted>
  <dcterms:created xsi:type="dcterms:W3CDTF">2009-10-13T15:30:01Z</dcterms:created>
  <dcterms:modified xsi:type="dcterms:W3CDTF">2015-11-18T16:51:28Z</dcterms:modified>
</cp:coreProperties>
</file>